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577" r:id="rId14"/>
    <p:sldId id="608" r:id="rId15"/>
    <p:sldId id="578" r:id="rId16"/>
    <p:sldId id="579" r:id="rId17"/>
    <p:sldId id="609" r:id="rId18"/>
    <p:sldId id="580" r:id="rId19"/>
    <p:sldId id="610" r:id="rId20"/>
    <p:sldId id="581" r:id="rId21"/>
    <p:sldId id="611" r:id="rId22"/>
    <p:sldId id="582" r:id="rId23"/>
    <p:sldId id="612" r:id="rId24"/>
    <p:sldId id="613" r:id="rId25"/>
    <p:sldId id="584" r:id="rId26"/>
    <p:sldId id="614" r:id="rId27"/>
    <p:sldId id="615" r:id="rId28"/>
    <p:sldId id="616" r:id="rId29"/>
    <p:sldId id="617" r:id="rId30"/>
    <p:sldId id="618" r:id="rId31"/>
    <p:sldId id="619" r:id="rId32"/>
    <p:sldId id="621" r:id="rId33"/>
    <p:sldId id="622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630" r:id="rId42"/>
    <p:sldId id="631" r:id="rId43"/>
    <p:sldId id="632" r:id="rId44"/>
    <p:sldId id="633" r:id="rId45"/>
    <p:sldId id="634" r:id="rId46"/>
    <p:sldId id="635" r:id="rId47"/>
    <p:sldId id="636" r:id="rId48"/>
    <p:sldId id="637" r:id="rId49"/>
    <p:sldId id="638" r:id="rId50"/>
    <p:sldId id="639" r:id="rId51"/>
    <p:sldId id="640" r:id="rId52"/>
    <p:sldId id="641" r:id="rId53"/>
    <p:sldId id="642" r:id="rId54"/>
    <p:sldId id="643" r:id="rId55"/>
    <p:sldId id="644" r:id="rId56"/>
    <p:sldId id="645" r:id="rId57"/>
    <p:sldId id="648" r:id="rId58"/>
    <p:sldId id="646" r:id="rId59"/>
    <p:sldId id="647" r:id="rId60"/>
    <p:sldId id="649" r:id="rId61"/>
    <p:sldId id="651" r:id="rId62"/>
    <p:sldId id="652" r:id="rId63"/>
    <p:sldId id="653" r:id="rId64"/>
    <p:sldId id="654" r:id="rId65"/>
    <p:sldId id="655" r:id="rId66"/>
    <p:sldId id="656" r:id="rId67"/>
    <p:sldId id="657" r:id="rId68"/>
    <p:sldId id="658" r:id="rId69"/>
    <p:sldId id="659" r:id="rId70"/>
    <p:sldId id="660" r:id="rId71"/>
    <p:sldId id="661" r:id="rId72"/>
    <p:sldId id="662" r:id="rId73"/>
    <p:sldId id="663" r:id="rId74"/>
    <p:sldId id="664" r:id="rId75"/>
    <p:sldId id="665" r:id="rId76"/>
    <p:sldId id="666" r:id="rId77"/>
    <p:sldId id="667" r:id="rId78"/>
    <p:sldId id="668" r:id="rId79"/>
    <p:sldId id="669" r:id="rId80"/>
    <p:sldId id="670" r:id="rId81"/>
    <p:sldId id="671" r:id="rId82"/>
    <p:sldId id="672" r:id="rId83"/>
    <p:sldId id="673" r:id="rId84"/>
    <p:sldId id="674" r:id="rId85"/>
    <p:sldId id="675" r:id="rId86"/>
    <p:sldId id="676" r:id="rId87"/>
    <p:sldId id="677" r:id="rId88"/>
    <p:sldId id="678" r:id="rId89"/>
    <p:sldId id="679" r:id="rId90"/>
    <p:sldId id="681" r:id="rId91"/>
    <p:sldId id="682" r:id="rId92"/>
    <p:sldId id="683" r:id="rId93"/>
    <p:sldId id="684" r:id="rId94"/>
    <p:sldId id="685" r:id="rId95"/>
    <p:sldId id="686" r:id="rId96"/>
    <p:sldId id="687" r:id="rId97"/>
    <p:sldId id="688" r:id="rId98"/>
    <p:sldId id="689" r:id="rId99"/>
    <p:sldId id="691" r:id="rId100"/>
    <p:sldId id="690" r:id="rId101"/>
    <p:sldId id="692" r:id="rId102"/>
    <p:sldId id="693" r:id="rId103"/>
    <p:sldId id="694" r:id="rId104"/>
    <p:sldId id="695" r:id="rId105"/>
    <p:sldId id="696" r:id="rId106"/>
    <p:sldId id="697" r:id="rId107"/>
    <p:sldId id="698" r:id="rId108"/>
    <p:sldId id="699" r:id="rId109"/>
    <p:sldId id="700" r:id="rId110"/>
    <p:sldId id="701" r:id="rId111"/>
    <p:sldId id="650" r:id="rId112"/>
    <p:sldId id="703" r:id="rId113"/>
    <p:sldId id="704" r:id="rId114"/>
    <p:sldId id="705" r:id="rId115"/>
    <p:sldId id="706" r:id="rId116"/>
    <p:sldId id="707" r:id="rId117"/>
    <p:sldId id="708" r:id="rId118"/>
    <p:sldId id="709" r:id="rId119"/>
    <p:sldId id="710" r:id="rId120"/>
    <p:sldId id="711" r:id="rId121"/>
    <p:sldId id="712" r:id="rId122"/>
    <p:sldId id="713" r:id="rId123"/>
    <p:sldId id="714" r:id="rId124"/>
    <p:sldId id="715" r:id="rId125"/>
    <p:sldId id="716" r:id="rId126"/>
    <p:sldId id="718" r:id="rId127"/>
    <p:sldId id="717" r:id="rId128"/>
    <p:sldId id="719" r:id="rId129"/>
    <p:sldId id="720" r:id="rId130"/>
    <p:sldId id="721" r:id="rId131"/>
    <p:sldId id="722" r:id="rId132"/>
    <p:sldId id="723" r:id="rId133"/>
    <p:sldId id="724" r:id="rId134"/>
    <p:sldId id="725" r:id="rId135"/>
    <p:sldId id="726" r:id="rId136"/>
    <p:sldId id="727" r:id="rId137"/>
    <p:sldId id="728" r:id="rId138"/>
    <p:sldId id="730" r:id="rId139"/>
    <p:sldId id="729" r:id="rId140"/>
    <p:sldId id="731" r:id="rId141"/>
    <p:sldId id="732" r:id="rId142"/>
    <p:sldId id="733" r:id="rId143"/>
    <p:sldId id="734" r:id="rId144"/>
    <p:sldId id="735" r:id="rId145"/>
    <p:sldId id="736" r:id="rId146"/>
    <p:sldId id="737" r:id="rId147"/>
    <p:sldId id="738" r:id="rId148"/>
    <p:sldId id="739" r:id="rId149"/>
    <p:sldId id="740" r:id="rId150"/>
    <p:sldId id="741" r:id="rId151"/>
    <p:sldId id="742" r:id="rId152"/>
    <p:sldId id="743" r:id="rId153"/>
    <p:sldId id="744" r:id="rId154"/>
    <p:sldId id="745" r:id="rId155"/>
    <p:sldId id="746" r:id="rId156"/>
    <p:sldId id="747" r:id="rId157"/>
    <p:sldId id="748" r:id="rId158"/>
    <p:sldId id="749" r:id="rId159"/>
    <p:sldId id="750" r:id="rId160"/>
    <p:sldId id="751" r:id="rId161"/>
    <p:sldId id="752" r:id="rId162"/>
    <p:sldId id="702" r:id="rId16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4660"/>
  </p:normalViewPr>
  <p:slideViewPr>
    <p:cSldViewPr snapToGrid="0">
      <p:cViewPr varScale="1">
        <p:scale>
          <a:sx n="43" d="100"/>
          <a:sy n="43" d="100"/>
        </p:scale>
        <p:origin x="6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4" Type="http://schemas.openxmlformats.org/officeDocument/2006/relationships/image" Target="../media/image32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7" Type="http://schemas.openxmlformats.org/officeDocument/2006/relationships/image" Target="../media/image383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2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ELECTRÓNICA DIGITAL COMBINACIONAL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Tambien</a:t>
            </a:r>
            <a:r>
              <a:rPr lang="es-PA" dirty="0" smtClean="0"/>
              <a:t> podemos hacer el circuito en NOR equivalente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Del siguiente ejemplo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54" y="1733550"/>
            <a:ext cx="3849093" cy="87533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21" y="3103228"/>
            <a:ext cx="4022301" cy="57667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08" y="4062962"/>
            <a:ext cx="2790179" cy="197323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520" y="4093027"/>
            <a:ext cx="2962733" cy="194316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486" y="4093026"/>
            <a:ext cx="3107597" cy="19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Tambien</a:t>
            </a:r>
            <a:r>
              <a:rPr lang="es-PA" dirty="0" smtClean="0"/>
              <a:t> podemos hacer el circuito en NOR equivalente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Del siguiente ejemplo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54" y="1733550"/>
            <a:ext cx="3849093" cy="8753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58" y="3051000"/>
            <a:ext cx="3342045" cy="4332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42" y="3027188"/>
            <a:ext cx="2353756" cy="4570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61" y="4093028"/>
            <a:ext cx="3419803" cy="1304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348" y="4093028"/>
            <a:ext cx="3749466" cy="13041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047" y="4093027"/>
            <a:ext cx="3760394" cy="13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Las funciones lógicas son representadas por forma de suma de productos.</a:t>
            </a:r>
          </a:p>
          <a:p>
            <a:r>
              <a:rPr lang="es-PA" dirty="0" smtClean="0"/>
              <a:t>Las representaciones por XOR y XNOR ofrecen algunas ventajas reduciendo el número de compuertas</a:t>
            </a:r>
          </a:p>
          <a:p>
            <a:r>
              <a:rPr lang="es-PA" dirty="0" smtClean="0"/>
              <a:t>Es más fácil encontrar estas equivalencias con XOR en mapas de </a:t>
            </a:r>
            <a:r>
              <a:rPr lang="es-PA" dirty="0" err="1" smtClean="0"/>
              <a:t>karnaugh</a:t>
            </a:r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5" y="3419474"/>
            <a:ext cx="4629512" cy="12417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844" y="3419474"/>
            <a:ext cx="4339537" cy="12417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5" y="4731685"/>
            <a:ext cx="2994455" cy="21263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843" y="4731684"/>
            <a:ext cx="2961653" cy="21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6" y="2327088"/>
            <a:ext cx="2933615" cy="563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3158815"/>
            <a:ext cx="2587200" cy="2622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80" y="2323138"/>
            <a:ext cx="2978584" cy="4423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779" y="3148193"/>
            <a:ext cx="2610075" cy="263358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72" y="3158815"/>
            <a:ext cx="2646704" cy="26229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438" y="2269420"/>
            <a:ext cx="2783566" cy="4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2" y="2175501"/>
            <a:ext cx="2648220" cy="1147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2" y="3675804"/>
            <a:ext cx="2567601" cy="26580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350" y="2137939"/>
            <a:ext cx="4915633" cy="13635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349" y="3675803"/>
            <a:ext cx="2566431" cy="26580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97" y="3553935"/>
            <a:ext cx="5111944" cy="1017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497" y="4571535"/>
            <a:ext cx="21621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6" y="2385367"/>
            <a:ext cx="5168098" cy="11161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3736936"/>
            <a:ext cx="2666666" cy="26192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305" y="2358480"/>
            <a:ext cx="3882648" cy="13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5" y="3794429"/>
            <a:ext cx="2597182" cy="25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70" y="2346171"/>
            <a:ext cx="5617297" cy="19496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83" y="4344493"/>
            <a:ext cx="2577852" cy="24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Consideraciones Prácticas</a:t>
            </a:r>
          </a:p>
          <a:p>
            <a:pPr lvl="1"/>
            <a:r>
              <a:rPr lang="es-PA" dirty="0" smtClean="0"/>
              <a:t>Las operaciones dependen de las características eléctricas de las compuertas lógicas</a:t>
            </a:r>
          </a:p>
          <a:p>
            <a:pPr lvl="1"/>
            <a:r>
              <a:rPr lang="es-PA" dirty="0" smtClean="0"/>
              <a:t>0 y 1 son </a:t>
            </a:r>
            <a:r>
              <a:rPr lang="es-PA" dirty="0" err="1" smtClean="0"/>
              <a:t>represnetados</a:t>
            </a:r>
            <a:r>
              <a:rPr lang="es-PA" dirty="0" smtClean="0"/>
              <a:t> por voltajes fijos de una fuente de poder tanto para la entrada o la salida pero corresponden a ciertos rangos de valores.</a:t>
            </a:r>
          </a:p>
          <a:p>
            <a:pPr lvl="1"/>
            <a:r>
              <a:rPr lang="es-PA" dirty="0" smtClean="0"/>
              <a:t>Un diagrama de tiempo es aquel en donde se representa el cambio de las variables al pasar el mismo.</a:t>
            </a:r>
          </a:p>
          <a:p>
            <a:r>
              <a:rPr lang="es-PA" dirty="0" err="1" smtClean="0"/>
              <a:t>Diaramas</a:t>
            </a:r>
            <a:r>
              <a:rPr lang="es-PA" dirty="0" smtClean="0"/>
              <a:t> de tiempo de circuitos lógicos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8" y="3952875"/>
            <a:ext cx="1779470" cy="4853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8" y="4572932"/>
            <a:ext cx="2851460" cy="20324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50" y="3952875"/>
            <a:ext cx="1846754" cy="26524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766" y="3952875"/>
            <a:ext cx="1959299" cy="26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Descarga estática</a:t>
            </a:r>
          </a:p>
          <a:p>
            <a:pPr lvl="1"/>
            <a:r>
              <a:rPr lang="es-PA" dirty="0" smtClean="0"/>
              <a:t>Producida por cambios de nivel</a:t>
            </a:r>
          </a:p>
          <a:p>
            <a:pPr lvl="1"/>
            <a:r>
              <a:rPr lang="es-PA" dirty="0" smtClean="0"/>
              <a:t>Produce errores a las salidas y en etapas intermedias del circuito debido a estos cambios de entrada</a:t>
            </a:r>
          </a:p>
          <a:p>
            <a:pPr lvl="1"/>
            <a:r>
              <a:rPr lang="es-PA" dirty="0" smtClean="0"/>
              <a:t>Para suprimir esto se debe introducir un productos de términos de las entradas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7" y="3583440"/>
            <a:ext cx="2094455" cy="1484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84" y="3595122"/>
            <a:ext cx="2343088" cy="20590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464" y="3548852"/>
            <a:ext cx="1979170" cy="30374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74" y="5140869"/>
            <a:ext cx="2182000" cy="160411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174" y="3548852"/>
            <a:ext cx="2756557" cy="2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Riesgo Dinámico</a:t>
            </a:r>
          </a:p>
          <a:p>
            <a:pPr lvl="1"/>
            <a:r>
              <a:rPr lang="es-PA" dirty="0" smtClean="0"/>
              <a:t>Se da en circuitos multinivel por la transición de entradas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1" y="2608889"/>
            <a:ext cx="3125013" cy="21568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85" y="2608888"/>
            <a:ext cx="2286232" cy="37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Uso de lenguaje de descripción de hardware</a:t>
            </a:r>
          </a:p>
          <a:p>
            <a:r>
              <a:rPr lang="es-PA" dirty="0" smtClean="0"/>
              <a:t>Laboratorios basados en Xilinx Vivado y tarjeta </a:t>
            </a:r>
            <a:r>
              <a:rPr lang="es-PA" dirty="0" err="1" smtClean="0"/>
              <a:t>Arty</a:t>
            </a:r>
            <a:endParaRPr lang="es-PA" dirty="0" smtClean="0"/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Demostración de teoremas booleanos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65" y="1883627"/>
            <a:ext cx="1864606" cy="4078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4" y="2608889"/>
            <a:ext cx="1952432" cy="3942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4" y="3190378"/>
            <a:ext cx="1912874" cy="3707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64" y="3732005"/>
            <a:ext cx="2534296" cy="4827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64" y="4438054"/>
            <a:ext cx="2441127" cy="4810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64" y="5207337"/>
            <a:ext cx="2386986" cy="48109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564" y="5964836"/>
            <a:ext cx="3991291" cy="4966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180" y="1847088"/>
            <a:ext cx="3999798" cy="4444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179" y="2559254"/>
            <a:ext cx="5664703" cy="4438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7179" y="3284864"/>
            <a:ext cx="4515172" cy="45151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3196" y="3913008"/>
            <a:ext cx="4139786" cy="5250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3196" y="4564302"/>
            <a:ext cx="3245996" cy="6182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178" y="5335615"/>
            <a:ext cx="4820129" cy="4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139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Estos circuitos se utilizan para</a:t>
            </a:r>
          </a:p>
          <a:p>
            <a:pPr lvl="1"/>
            <a:r>
              <a:rPr lang="es-PA" dirty="0" smtClean="0"/>
              <a:t>Manipulación de datos</a:t>
            </a:r>
          </a:p>
          <a:p>
            <a:pPr lvl="1"/>
            <a:r>
              <a:rPr lang="es-PA" dirty="0" smtClean="0"/>
              <a:t>Codificación y decodificación</a:t>
            </a:r>
          </a:p>
          <a:p>
            <a:pPr lvl="1"/>
            <a:r>
              <a:rPr lang="es-PA" dirty="0" smtClean="0"/>
              <a:t>Detección de Errores</a:t>
            </a:r>
          </a:p>
          <a:p>
            <a:pPr lvl="1"/>
            <a:endParaRPr lang="es-PA" dirty="0"/>
          </a:p>
          <a:p>
            <a:r>
              <a:rPr lang="es-PA" dirty="0" smtClean="0"/>
              <a:t>Los ejemplos que veremos de esta sección son implementados por</a:t>
            </a:r>
          </a:p>
          <a:p>
            <a:pPr lvl="1"/>
            <a:r>
              <a:rPr lang="es-PA" dirty="0" smtClean="0"/>
              <a:t>Multiplexores</a:t>
            </a:r>
          </a:p>
          <a:p>
            <a:pPr lvl="1"/>
            <a:r>
              <a:rPr lang="es-PA" dirty="0" err="1" smtClean="0"/>
              <a:t>Demultiplexores</a:t>
            </a:r>
            <a:endParaRPr lang="es-PA" dirty="0" smtClean="0"/>
          </a:p>
          <a:p>
            <a:pPr lvl="1"/>
            <a:r>
              <a:rPr lang="es-PA" dirty="0" smtClean="0"/>
              <a:t>Decodificadores</a:t>
            </a:r>
          </a:p>
          <a:p>
            <a:pPr lvl="1"/>
            <a:r>
              <a:rPr lang="es-PA" dirty="0" smtClean="0"/>
              <a:t>Codificadores</a:t>
            </a:r>
          </a:p>
          <a:p>
            <a:pPr lvl="1"/>
            <a:r>
              <a:rPr lang="es-PA" dirty="0" smtClean="0"/>
              <a:t>Corrimiento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814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pPr lvl="1"/>
            <a:r>
              <a:rPr lang="es-PA" dirty="0" smtClean="0"/>
              <a:t>Representa todos sus elementos de cualquiera de las entradas a una sola salida</a:t>
            </a:r>
          </a:p>
          <a:p>
            <a:pPr lvl="1"/>
            <a:r>
              <a:rPr lang="es-PA" dirty="0" smtClean="0"/>
              <a:t>2^n entradas y 1 salida</a:t>
            </a:r>
          </a:p>
          <a:p>
            <a:pPr lvl="1"/>
            <a:endParaRPr lang="es-PA" dirty="0"/>
          </a:p>
          <a:p>
            <a:r>
              <a:rPr lang="es-PA" dirty="0" smtClean="0"/>
              <a:t>Multiplexor 2 a 1 (2:1)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En la figura superior se observan la ecuación </a:t>
            </a:r>
            <a:r>
              <a:rPr lang="es-PA" dirty="0" err="1" smtClean="0"/>
              <a:t>boleana</a:t>
            </a:r>
            <a:r>
              <a:rPr lang="es-PA" dirty="0" smtClean="0"/>
              <a:t>, el circuito lógico y símbolos del MUX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35" y="3547599"/>
            <a:ext cx="2944444" cy="16711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51" y="3547599"/>
            <a:ext cx="2374215" cy="16711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538" y="3547598"/>
            <a:ext cx="1617262" cy="16711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302" y="3547598"/>
            <a:ext cx="1335037" cy="16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Cuando vienen en sus empaquetados ofrecen una entrada de ENABLE</a:t>
            </a:r>
          </a:p>
          <a:p>
            <a:r>
              <a:rPr lang="es-PA" dirty="0" smtClean="0"/>
              <a:t>La ecuación lógica viene dada por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77" y="1429555"/>
            <a:ext cx="2408138" cy="20273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036" y="1451849"/>
            <a:ext cx="1772147" cy="17373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774" y="4243154"/>
            <a:ext cx="2347911" cy="4455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327" y="4750420"/>
            <a:ext cx="2501079" cy="18253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869" y="4749828"/>
            <a:ext cx="1463925" cy="18421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257" y="4754641"/>
            <a:ext cx="2096593" cy="18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El multiplexor superior es un multiplexor implementado con un buffer de 3 estados.  </a:t>
            </a:r>
          </a:p>
          <a:p>
            <a:r>
              <a:rPr lang="es-PA" dirty="0" smtClean="0"/>
              <a:t>La salida Y estará en alta impedancia si S = 0 para el multiplexor inferior y en S = 1 para el multiplexor superior</a:t>
            </a:r>
          </a:p>
          <a:p>
            <a:r>
              <a:rPr lang="es-PA" dirty="0" smtClean="0"/>
              <a:t>Si se da el caso de “</a:t>
            </a:r>
            <a:r>
              <a:rPr lang="es-PA" dirty="0" err="1" smtClean="0"/>
              <a:t>overlap</a:t>
            </a:r>
            <a:r>
              <a:rPr lang="es-PA" dirty="0" smtClean="0"/>
              <a:t>” de la señal entonces entrará en un estado indeterminado de salida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76" y="1300766"/>
            <a:ext cx="1247775" cy="1333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38" y="1298704"/>
            <a:ext cx="2412187" cy="13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76" y="1730381"/>
            <a:ext cx="6357110" cy="6483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83" y="2611066"/>
            <a:ext cx="2600325" cy="3095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184" y="2611066"/>
            <a:ext cx="2418777" cy="258655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762" y="2611066"/>
            <a:ext cx="1932653" cy="26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Multiplexor de 4-1 con </a:t>
            </a:r>
            <a:r>
              <a:rPr lang="es-PA" dirty="0" err="1" smtClean="0"/>
              <a:t>Enable</a:t>
            </a:r>
            <a:endParaRPr lang="es-PA" dirty="0" smtClean="0"/>
          </a:p>
          <a:p>
            <a:r>
              <a:rPr lang="es-PA" dirty="0" smtClean="0"/>
              <a:t>En la figura </a:t>
            </a:r>
            <a:r>
              <a:rPr lang="es-PA" dirty="0" err="1" smtClean="0"/>
              <a:t>superio</a:t>
            </a:r>
            <a:r>
              <a:rPr lang="es-PA" dirty="0" smtClean="0"/>
              <a:t> se </a:t>
            </a:r>
            <a:r>
              <a:rPr lang="es-PA" dirty="0" err="1" smtClean="0"/>
              <a:t>muetran</a:t>
            </a:r>
            <a:r>
              <a:rPr lang="es-PA" dirty="0" smtClean="0"/>
              <a:t> el </a:t>
            </a:r>
            <a:r>
              <a:rPr lang="es-PA" dirty="0" err="1" smtClean="0"/>
              <a:t>mux</a:t>
            </a:r>
            <a:r>
              <a:rPr lang="es-PA" dirty="0" smtClean="0"/>
              <a:t>,, símbolo y tabla de la verdad</a:t>
            </a:r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10" y="1198032"/>
            <a:ext cx="8636997" cy="7620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5" y="2174869"/>
            <a:ext cx="3062481" cy="32016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52" y="2099857"/>
            <a:ext cx="1674356" cy="327669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83" y="2323965"/>
            <a:ext cx="2782724" cy="27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3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Multiplexor de 4-1 con </a:t>
            </a:r>
            <a:r>
              <a:rPr lang="es-PA" dirty="0" err="1" smtClean="0"/>
              <a:t>Enable</a:t>
            </a:r>
            <a:endParaRPr lang="es-PA" dirty="0" smtClean="0"/>
          </a:p>
          <a:p>
            <a:r>
              <a:rPr lang="es-PA" dirty="0" smtClean="0"/>
              <a:t>En la figura </a:t>
            </a:r>
            <a:r>
              <a:rPr lang="es-PA" dirty="0" err="1" smtClean="0"/>
              <a:t>superio</a:t>
            </a:r>
            <a:r>
              <a:rPr lang="es-PA" dirty="0" smtClean="0"/>
              <a:t> se </a:t>
            </a:r>
            <a:r>
              <a:rPr lang="es-PA" dirty="0" err="1" smtClean="0"/>
              <a:t>muetran</a:t>
            </a:r>
            <a:r>
              <a:rPr lang="es-PA" dirty="0" smtClean="0"/>
              <a:t> el </a:t>
            </a:r>
            <a:r>
              <a:rPr lang="es-PA" dirty="0" err="1" smtClean="0"/>
              <a:t>mux</a:t>
            </a:r>
            <a:r>
              <a:rPr lang="es-PA" dirty="0" smtClean="0"/>
              <a:t>,, símbolo y tabla de la verdad</a:t>
            </a:r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10" y="1198032"/>
            <a:ext cx="8636997" cy="7620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52" y="2099857"/>
            <a:ext cx="1674356" cy="3276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48" y="2062854"/>
            <a:ext cx="3060811" cy="320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581" y="2277603"/>
            <a:ext cx="3294305" cy="29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Multiplexores (MUX)</a:t>
            </a:r>
          </a:p>
          <a:p>
            <a:r>
              <a:rPr lang="es-PA" dirty="0" err="1" smtClean="0"/>
              <a:t>Mux</a:t>
            </a:r>
            <a:r>
              <a:rPr lang="es-PA" dirty="0" smtClean="0"/>
              <a:t> 8-a-1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r>
              <a:rPr lang="es-PA" dirty="0" smtClean="0"/>
              <a:t>Se puede realizar un MUX8 con 2 MUX4, note que la tabla de verdad se repite para S0 = [0][1]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10" y="1035893"/>
            <a:ext cx="6756543" cy="11525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61" y="2188395"/>
            <a:ext cx="2763991" cy="3928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52" y="2188395"/>
            <a:ext cx="2926770" cy="39447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555" y="2155062"/>
            <a:ext cx="3057295" cy="35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  <a:endParaRPr lang="es-PA" dirty="0" smtClean="0"/>
          </a:p>
          <a:p>
            <a:r>
              <a:rPr lang="es-PA" dirty="0" smtClean="0"/>
              <a:t>Es un circuito lógico que activa solo una de sus salidas para una combinación de entradas, su acrónimo es DEC</a:t>
            </a:r>
          </a:p>
          <a:p>
            <a:r>
              <a:rPr lang="es-PA" dirty="0" smtClean="0"/>
              <a:t>Un </a:t>
            </a:r>
            <a:r>
              <a:rPr lang="es-PA" dirty="0" err="1" smtClean="0"/>
              <a:t>demultiplexor</a:t>
            </a:r>
            <a:r>
              <a:rPr lang="es-PA" dirty="0"/>
              <a:t> </a:t>
            </a:r>
            <a:r>
              <a:rPr lang="es-PA" dirty="0" smtClean="0"/>
              <a:t>o DMUX, es aquel que conmuta la data de entrada a una de sus salidas dependiendo de la selección de código.</a:t>
            </a:r>
          </a:p>
          <a:p>
            <a:r>
              <a:rPr lang="es-PA" dirty="0" smtClean="0"/>
              <a:t>DEC de 1-a-2</a:t>
            </a:r>
          </a:p>
          <a:p>
            <a:r>
              <a:rPr lang="es-PA" dirty="0" smtClean="0"/>
              <a:t>Las ecuaciones lógicas de su salida son las siguientes</a:t>
            </a:r>
          </a:p>
          <a:p>
            <a:r>
              <a:rPr lang="es-PA" dirty="0" smtClean="0"/>
              <a:t>D es la data (</a:t>
            </a:r>
            <a:r>
              <a:rPr lang="es-PA" dirty="0" err="1" smtClean="0"/>
              <a:t>stream</a:t>
            </a:r>
            <a:r>
              <a:rPr lang="es-PA" dirty="0" smtClean="0"/>
              <a:t> de bits,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r>
              <a:rPr lang="es-PA" dirty="0" err="1" smtClean="0"/>
              <a:t>Yn</a:t>
            </a:r>
            <a:r>
              <a:rPr lang="es-PA" dirty="0" smtClean="0"/>
              <a:t> la salida</a:t>
            </a:r>
          </a:p>
          <a:p>
            <a:r>
              <a:rPr lang="es-PA" dirty="0" smtClean="0"/>
              <a:t>EN la señal de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41" y="3635298"/>
            <a:ext cx="1443795" cy="4431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828" y="3633018"/>
            <a:ext cx="1400910" cy="4431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955" y="4586286"/>
            <a:ext cx="2303161" cy="21364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947" y="4586286"/>
            <a:ext cx="2424089" cy="21364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241" y="4568677"/>
            <a:ext cx="3117766" cy="21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6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  <a:endParaRPr lang="es-PA" dirty="0" smtClean="0"/>
          </a:p>
          <a:p>
            <a:r>
              <a:rPr lang="es-PA" dirty="0" smtClean="0"/>
              <a:t>DEC de 1-a-2</a:t>
            </a:r>
          </a:p>
          <a:p>
            <a:r>
              <a:rPr lang="es-PA" dirty="0" smtClean="0"/>
              <a:t>Las ecuaciones lógicas de su salida son las siguientes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220" y="2087103"/>
            <a:ext cx="1458245" cy="589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041" y="2087103"/>
            <a:ext cx="1656102" cy="5891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60" y="2959951"/>
            <a:ext cx="2897170" cy="26825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913" y="2959950"/>
            <a:ext cx="2702735" cy="26825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582" y="2971781"/>
            <a:ext cx="4045765" cy="26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  <a:endParaRPr lang="es-PA" dirty="0" smtClean="0"/>
          </a:p>
          <a:p>
            <a:r>
              <a:rPr lang="es-PA" dirty="0" smtClean="0"/>
              <a:t>DMUX de 1-a-2</a:t>
            </a:r>
          </a:p>
          <a:p>
            <a:r>
              <a:rPr lang="es-PA" dirty="0" smtClean="0"/>
              <a:t>Las ecuaciones lógicas de su salida son las siguientes</a:t>
            </a:r>
          </a:p>
          <a:p>
            <a:endParaRPr lang="es-PA" dirty="0"/>
          </a:p>
          <a:p>
            <a:r>
              <a:rPr lang="es-PA" dirty="0" smtClean="0"/>
              <a:t>Note que construir un decodificador de un 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r>
              <a:rPr lang="es-PA" dirty="0" smtClean="0"/>
              <a:t>Conectamos D directamente</a:t>
            </a:r>
          </a:p>
          <a:p>
            <a:pPr lvl="1"/>
            <a:r>
              <a:rPr lang="es-PA" dirty="0" smtClean="0"/>
              <a:t>Utilizamos el Selector para hacer conmutación de estados</a:t>
            </a:r>
          </a:p>
          <a:p>
            <a:pPr lvl="1"/>
            <a:endParaRPr lang="es-PA" dirty="0"/>
          </a:p>
          <a:p>
            <a:r>
              <a:rPr lang="es-PA" dirty="0" smtClean="0"/>
              <a:t>El DMUX de buffers de 3 estados denota que la salida puede quedar en alta impedancia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13" y="1429555"/>
            <a:ext cx="1651077" cy="11327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366" y="1300766"/>
            <a:ext cx="1915804" cy="1811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534" y="3240861"/>
            <a:ext cx="1766879" cy="12864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42" y="5110278"/>
            <a:ext cx="1492159" cy="1612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77" y="5110278"/>
            <a:ext cx="2336049" cy="161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 2-a-4</a:t>
            </a:r>
          </a:p>
          <a:p>
            <a:r>
              <a:rPr lang="es-PA" dirty="0" smtClean="0"/>
              <a:t>La ecuación viene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En la figura superior observamos el decodificador de 2 a 4 utilizando compuertas, 2 decodificadores de 1 a 2 y su símbolo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34" y="1952434"/>
            <a:ext cx="6005249" cy="650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07" y="2602772"/>
            <a:ext cx="1941591" cy="29982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678" y="2641319"/>
            <a:ext cx="2514883" cy="29596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2619375"/>
            <a:ext cx="1549090" cy="29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DMUX 1-a-4</a:t>
            </a:r>
          </a:p>
          <a:p>
            <a:r>
              <a:rPr lang="es-PA" dirty="0" smtClean="0"/>
              <a:t>La ecuación viene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En la figura superior observamos el </a:t>
            </a:r>
            <a:r>
              <a:rPr lang="es-PA" dirty="0" err="1" smtClean="0"/>
              <a:t>demux</a:t>
            </a:r>
            <a:r>
              <a:rPr lang="es-PA" dirty="0" smtClean="0"/>
              <a:t> de 2 a 4 utilizando compuertas lógicas, 2 </a:t>
            </a:r>
            <a:r>
              <a:rPr lang="es-PA" dirty="0" err="1" smtClean="0"/>
              <a:t>demux</a:t>
            </a:r>
            <a:r>
              <a:rPr lang="es-PA" dirty="0" smtClean="0"/>
              <a:t> de 1 a 2 y su símbolo, además de la tabla de la verdad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44" y="2709398"/>
            <a:ext cx="1769443" cy="27293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2" y="2709398"/>
            <a:ext cx="3106317" cy="27293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54" y="2709398"/>
            <a:ext cx="1998748" cy="276017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617" y="3433435"/>
            <a:ext cx="3609539" cy="20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DMUX 1-a-8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6" y="2451745"/>
            <a:ext cx="2029840" cy="42248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19" y="2451745"/>
            <a:ext cx="2792485" cy="42248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90583" y="2914790"/>
            <a:ext cx="1947995" cy="49371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478" y="1300766"/>
            <a:ext cx="6009674" cy="27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 2-a-16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06" y="1730286"/>
            <a:ext cx="6966260" cy="49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MUX</a:t>
            </a:r>
          </a:p>
          <a:p>
            <a:r>
              <a:rPr lang="es-PA" dirty="0" smtClean="0"/>
              <a:t>En general un </a:t>
            </a:r>
            <a:r>
              <a:rPr lang="es-PA" dirty="0" err="1" smtClean="0"/>
              <a:t>mux</a:t>
            </a:r>
            <a:r>
              <a:rPr lang="es-PA" dirty="0" smtClean="0"/>
              <a:t> de 2^(n-1) a 1 es dado por la implementación de una función de n variables</a:t>
            </a:r>
          </a:p>
          <a:p>
            <a:r>
              <a:rPr lang="es-PA" dirty="0" smtClean="0"/>
              <a:t>Implementar un </a:t>
            </a:r>
            <a:r>
              <a:rPr lang="es-PA" dirty="0" err="1" smtClean="0"/>
              <a:t>mux</a:t>
            </a:r>
            <a:r>
              <a:rPr lang="es-PA" dirty="0" smtClean="0"/>
              <a:t> viene dado por los </a:t>
            </a:r>
            <a:r>
              <a:rPr lang="es-PA" dirty="0" err="1" smtClean="0"/>
              <a:t>minterminos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688" y="2797446"/>
            <a:ext cx="4031245" cy="6594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33" y="3456878"/>
            <a:ext cx="2709615" cy="32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Decodificador</a:t>
            </a:r>
          </a:p>
          <a:p>
            <a:r>
              <a:rPr lang="es-PA" dirty="0" smtClean="0"/>
              <a:t>No considerado un </a:t>
            </a:r>
            <a:r>
              <a:rPr lang="es-PA" dirty="0" err="1" smtClean="0"/>
              <a:t>compoenten</a:t>
            </a:r>
            <a:r>
              <a:rPr lang="es-PA" dirty="0" smtClean="0"/>
              <a:t> universal pero se usa para implementar funciones lógicas</a:t>
            </a:r>
          </a:p>
          <a:p>
            <a:r>
              <a:rPr lang="es-PA" dirty="0" smtClean="0"/>
              <a:t>Para un decodificador de 3-a-8 tenemos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92" y="2837056"/>
            <a:ext cx="3151918" cy="5975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309" y="2837056"/>
            <a:ext cx="2910995" cy="597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43" y="3693114"/>
            <a:ext cx="2964589" cy="16311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408" y="3732249"/>
            <a:ext cx="2175024" cy="29460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008" y="3970257"/>
            <a:ext cx="3078009" cy="27080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52" y="3412419"/>
            <a:ext cx="2709615" cy="32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Son circuitos que generalmente convierten información en un código.</a:t>
            </a:r>
          </a:p>
          <a:p>
            <a:r>
              <a:rPr lang="es-PA" dirty="0" smtClean="0"/>
              <a:t>Generalmente con más variables de entrada que de salida</a:t>
            </a:r>
          </a:p>
          <a:p>
            <a:r>
              <a:rPr lang="es-PA" dirty="0" smtClean="0"/>
              <a:t>Codificador de 4-a-2</a:t>
            </a:r>
          </a:p>
          <a:p>
            <a:pPr lvl="1"/>
            <a:r>
              <a:rPr lang="es-PA" dirty="0" smtClean="0"/>
              <a:t>Podemos establecer estas tablas de verdad</a:t>
            </a:r>
          </a:p>
          <a:p>
            <a:pPr lvl="1"/>
            <a:r>
              <a:rPr lang="es-PA" dirty="0" smtClean="0"/>
              <a:t>Existen combinaciones que no se usan</a:t>
            </a:r>
          </a:p>
          <a:p>
            <a:pPr lvl="1"/>
            <a:r>
              <a:rPr lang="es-PA" dirty="0" smtClean="0"/>
              <a:t>De 16 </a:t>
            </a:r>
            <a:r>
              <a:rPr lang="es-PA" dirty="0" err="1" smtClean="0"/>
              <a:t>combinacioenes</a:t>
            </a:r>
            <a:r>
              <a:rPr lang="es-PA" dirty="0" smtClean="0"/>
              <a:t> solo 5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82" y="3270484"/>
            <a:ext cx="2809850" cy="26619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892" y="3270485"/>
            <a:ext cx="2848549" cy="26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Prefacio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Dispositivos electrónicos existen en el día a día</a:t>
            </a:r>
          </a:p>
          <a:p>
            <a:r>
              <a:rPr lang="es-PA" dirty="0" smtClean="0"/>
              <a:t>Se aprenderá como los elementos básicos forman esquemas complejos</a:t>
            </a:r>
          </a:p>
          <a:p>
            <a:pPr lvl="1"/>
            <a:r>
              <a:rPr lang="es-PA" dirty="0" smtClean="0"/>
              <a:t>De componentes lógicos a…</a:t>
            </a:r>
          </a:p>
          <a:p>
            <a:pPr lvl="1"/>
            <a:r>
              <a:rPr lang="es-PA" dirty="0" smtClean="0"/>
              <a:t>Máquinas de estados</a:t>
            </a:r>
          </a:p>
          <a:p>
            <a:r>
              <a:rPr lang="es-PA" dirty="0" smtClean="0"/>
              <a:t>Se verán técnicas que describen un circuito lógico por medio de ecuaciones lógicas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640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Mapa de </a:t>
            </a:r>
            <a:r>
              <a:rPr lang="es-PA" dirty="0" err="1" smtClean="0"/>
              <a:t>Karnaugh</a:t>
            </a:r>
            <a:r>
              <a:rPr lang="es-PA" dirty="0" smtClean="0"/>
              <a:t> 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94" y="2277603"/>
            <a:ext cx="2809850" cy="26619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380" y="2026855"/>
            <a:ext cx="3253112" cy="30911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976" y="2026854"/>
            <a:ext cx="3072078" cy="3059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94" y="5069281"/>
            <a:ext cx="2093464" cy="17887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294" y="5156124"/>
            <a:ext cx="1708527" cy="5460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911" y="5185826"/>
            <a:ext cx="1909838" cy="5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Para el mismo caso observe como queda el mapa y las ecuaciones</a:t>
            </a:r>
          </a:p>
          <a:p>
            <a:r>
              <a:rPr lang="es-PA" dirty="0" smtClean="0"/>
              <a:t>No importa el cambio de D0</a:t>
            </a:r>
          </a:p>
          <a:p>
            <a:pPr lvl="1"/>
            <a:r>
              <a:rPr lang="es-PA" dirty="0" smtClean="0"/>
              <a:t>Siempre da 0</a:t>
            </a:r>
          </a:p>
          <a:p>
            <a:pPr lvl="1"/>
            <a:r>
              <a:rPr lang="es-PA" dirty="0" smtClean="0"/>
              <a:t>Primeros dos casos</a:t>
            </a:r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54" y="2100739"/>
            <a:ext cx="2848549" cy="26619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043" y="2158610"/>
            <a:ext cx="4703974" cy="8937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259" y="3268871"/>
            <a:ext cx="4696758" cy="1045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278" y="4530945"/>
            <a:ext cx="2861867" cy="21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Podemos construir también un codificador de 4 a 2 para saber cuando la entrada es válida (a una salida)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606" y="2476964"/>
            <a:ext cx="2956624" cy="5784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31" y="3556774"/>
            <a:ext cx="3478688" cy="26433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72" y="3556774"/>
            <a:ext cx="2759493" cy="264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Codificador de 8 a 3</a:t>
            </a:r>
          </a:p>
          <a:p>
            <a:r>
              <a:rPr lang="es-PA" dirty="0" smtClean="0"/>
              <a:t>Genera una salida válida para una secuencia de 4 bits por la combinación presentada a sus entradas</a:t>
            </a:r>
          </a:p>
          <a:p>
            <a:r>
              <a:rPr lang="es-PA" dirty="0" smtClean="0"/>
              <a:t>Tiene 256 </a:t>
            </a:r>
            <a:r>
              <a:rPr lang="es-PA" dirty="0" err="1" smtClean="0"/>
              <a:t>combinacioens</a:t>
            </a:r>
            <a:r>
              <a:rPr lang="es-PA" dirty="0" smtClean="0"/>
              <a:t> posibles</a:t>
            </a:r>
          </a:p>
          <a:p>
            <a:r>
              <a:rPr lang="es-PA" dirty="0" smtClean="0"/>
              <a:t>Tiene 9 salidas posibles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4" y="5369802"/>
            <a:ext cx="2601865" cy="1352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72" y="3394598"/>
            <a:ext cx="5015057" cy="3328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172" y="3394598"/>
            <a:ext cx="3269372" cy="33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Codificador de Prioridad</a:t>
            </a:r>
          </a:p>
          <a:p>
            <a:r>
              <a:rPr lang="es-PA" dirty="0" smtClean="0"/>
              <a:t>Misma expresión de codificadores a excepción que el bit de mas significancia tiene más peso para describir la salida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95" y="3872233"/>
            <a:ext cx="3638624" cy="19834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79" y="3239485"/>
            <a:ext cx="2931019" cy="272412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78" y="6032783"/>
            <a:ext cx="1548269" cy="6899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239" y="3239485"/>
            <a:ext cx="2669202" cy="27241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239" y="6093866"/>
            <a:ext cx="2289726" cy="5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Codificador de Prioridad</a:t>
            </a:r>
          </a:p>
          <a:p>
            <a:r>
              <a:rPr lang="es-PA" dirty="0" smtClean="0"/>
              <a:t>Debajo observamos la solución del equivalente circuito pero antes resolvemos V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71" y="2601255"/>
            <a:ext cx="3010714" cy="286734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601255"/>
            <a:ext cx="3638624" cy="19834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671" y="5597715"/>
            <a:ext cx="2627233" cy="49797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961" y="2601255"/>
            <a:ext cx="3934555" cy="24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Para realizar decodificadores de prioridad de 8:3 los realizamos de dos </a:t>
            </a:r>
            <a:r>
              <a:rPr lang="es-PA" dirty="0" err="1" smtClean="0"/>
              <a:t>decidificadores</a:t>
            </a:r>
            <a:r>
              <a:rPr lang="es-PA" dirty="0" smtClean="0"/>
              <a:t> de 4:2 en cascada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Dispositivos con capacidad de cascada y </a:t>
            </a:r>
            <a:r>
              <a:rPr lang="es-PA" dirty="0" err="1" smtClean="0"/>
              <a:t>encoders</a:t>
            </a:r>
            <a:r>
              <a:rPr lang="es-PA" dirty="0" smtClean="0"/>
              <a:t> de 10:4 son disponibles en el mercado.  Los más aplicados son el decodificador de BCD a 7 Segmentos, teclado, </a:t>
            </a:r>
            <a:r>
              <a:rPr lang="es-PA" dirty="0" err="1" smtClean="0"/>
              <a:t>etc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9" y="2443207"/>
            <a:ext cx="4264407" cy="18165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90" y="2443208"/>
            <a:ext cx="2365840" cy="23765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639" y="2443206"/>
            <a:ext cx="2544584" cy="24162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248" y="5041439"/>
            <a:ext cx="2618113" cy="4014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791" y="2437226"/>
            <a:ext cx="2372080" cy="23825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8792" y="5041439"/>
            <a:ext cx="2372080" cy="42752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590" y="5013561"/>
            <a:ext cx="2092945" cy="4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6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Decodificador de 10:4</a:t>
            </a:r>
          </a:p>
          <a:p>
            <a:r>
              <a:rPr lang="es-PA" dirty="0" smtClean="0"/>
              <a:t>Recuerde que como es un decodificador de prioridad, la entrada de mas alto rango es la que gobierna</a:t>
            </a:r>
          </a:p>
          <a:p>
            <a:r>
              <a:rPr lang="es-PA" dirty="0" smtClean="0"/>
              <a:t>Se puede entonces conseguir este codificador en base a un 8:3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3337825"/>
            <a:ext cx="4820749" cy="22775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20" y="3329818"/>
            <a:ext cx="3430209" cy="30901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818" y="3337824"/>
            <a:ext cx="3446411" cy="25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Decodificador de 10:4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74033" y="101192"/>
            <a:ext cx="5318392" cy="7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2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Son circuitos </a:t>
            </a:r>
            <a:r>
              <a:rPr lang="es-PA" dirty="0" err="1" smtClean="0"/>
              <a:t>combinacionales</a:t>
            </a:r>
            <a:r>
              <a:rPr lang="es-PA" dirty="0" smtClean="0"/>
              <a:t> que convierten de un código a otro</a:t>
            </a:r>
          </a:p>
          <a:p>
            <a:r>
              <a:rPr lang="es-PA" dirty="0" err="1" smtClean="0"/>
              <a:t>Codigo</a:t>
            </a:r>
            <a:r>
              <a:rPr lang="es-PA" dirty="0" smtClean="0"/>
              <a:t> Binario y Código Gray</a:t>
            </a:r>
          </a:p>
          <a:p>
            <a:r>
              <a:rPr lang="es-PA" dirty="0" smtClean="0"/>
              <a:t>El código gray es utilizado para observar (saber) la rotación y sentido de un sensor de posición.</a:t>
            </a:r>
          </a:p>
          <a:p>
            <a:r>
              <a:rPr lang="es-PA" dirty="0" smtClean="0"/>
              <a:t>Si se observa solo cambia en 1 valor solo un bit a la vez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979" y="4068234"/>
            <a:ext cx="2060304" cy="21027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760" y="2992449"/>
            <a:ext cx="3854114" cy="38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digitales se utilizan para procesar datos y realizar cálculos en sistemas de monitoreo, instrumentación y comunicación</a:t>
            </a:r>
          </a:p>
          <a:p>
            <a:r>
              <a:rPr lang="es-PA" dirty="0" smtClean="0"/>
              <a:t>Los sistemas analógicos y cantidades físicas  solo pueden ser representados discretamente en un sistema digital</a:t>
            </a:r>
          </a:p>
          <a:p>
            <a:r>
              <a:rPr lang="es-PA" dirty="0" smtClean="0"/>
              <a:t>Necesitamos un tipo de elemento que convierta de analógico a digital</a:t>
            </a:r>
          </a:p>
          <a:p>
            <a:endParaRPr lang="es-PA" dirty="0"/>
          </a:p>
          <a:p>
            <a:r>
              <a:rPr lang="es-PA" dirty="0" smtClean="0"/>
              <a:t>También necesitamos un sistema de numeración como base para representar este número</a:t>
            </a:r>
          </a:p>
          <a:p>
            <a:r>
              <a:rPr lang="es-PA" dirty="0" smtClean="0"/>
              <a:t>El sistema de numeración decimal es usado en el día a día, sin embargo el sistema binario es el que gobierna los sistemas digitales</a:t>
            </a:r>
          </a:p>
          <a:p>
            <a:pPr lvl="1"/>
            <a:r>
              <a:rPr lang="es-PA" dirty="0" smtClean="0"/>
              <a:t>Todo sistema se representa por una base (</a:t>
            </a:r>
            <a:r>
              <a:rPr lang="es-PA" dirty="0" err="1" smtClean="0"/>
              <a:t>radix</a:t>
            </a:r>
            <a:r>
              <a:rPr lang="es-PA" dirty="0" smtClean="0"/>
              <a:t>) seguida de sus posibles combinaciones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776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Mapa K, binario a Gray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2125918"/>
            <a:ext cx="2738786" cy="27116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620" y="2125917"/>
            <a:ext cx="2562527" cy="27116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00" y="2125917"/>
            <a:ext cx="2670790" cy="27116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77" y="5036328"/>
            <a:ext cx="3972079" cy="6683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77" y="5769350"/>
            <a:ext cx="4185762" cy="5203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77" y="6340949"/>
            <a:ext cx="4210518" cy="45766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1003" y="2125917"/>
            <a:ext cx="2177625" cy="27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Convirtiendo de Gray a Binario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12" y="2277603"/>
            <a:ext cx="5386427" cy="11728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12" y="3656630"/>
            <a:ext cx="6231999" cy="276647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0" y="2928009"/>
            <a:ext cx="2113870" cy="26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Convirtiendo de Gray a Binario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20" y="2249644"/>
            <a:ext cx="2915202" cy="2723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9" y="5135717"/>
            <a:ext cx="3646177" cy="657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864" y="2277602"/>
            <a:ext cx="2642981" cy="26958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172" y="5122461"/>
            <a:ext cx="2651489" cy="6990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00" y="1047903"/>
            <a:ext cx="3270521" cy="20188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500" y="3287472"/>
            <a:ext cx="2863959" cy="28207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500" y="6227768"/>
            <a:ext cx="2492694" cy="4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BCD a Exceso 3</a:t>
            </a:r>
          </a:p>
          <a:p>
            <a:r>
              <a:rPr lang="es-PA" dirty="0" smtClean="0"/>
              <a:t>BCD es el binario natural, 4 bits que por su peso son 8, 4, 2, 1, también conocido como BCD8421</a:t>
            </a:r>
          </a:p>
          <a:p>
            <a:r>
              <a:rPr lang="es-PA" dirty="0" smtClean="0"/>
              <a:t>Exceso 3 o XS-3 se obtiene </a:t>
            </a:r>
          </a:p>
          <a:p>
            <a:pPr lvl="1"/>
            <a:r>
              <a:rPr lang="es-PA" dirty="0" smtClean="0"/>
              <a:t>XS-3 = BCD + 0011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69" y="2735137"/>
            <a:ext cx="3742780" cy="39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BCD a Exceso 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9" y="2277603"/>
            <a:ext cx="2718951" cy="27901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0" y="5215957"/>
            <a:ext cx="2903761" cy="4957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053" y="2277603"/>
            <a:ext cx="2833498" cy="27901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53" y="5226121"/>
            <a:ext cx="2999294" cy="485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041" y="2277603"/>
            <a:ext cx="2707661" cy="27901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665" y="5256060"/>
            <a:ext cx="3180680" cy="4856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020" y="2277603"/>
            <a:ext cx="2832403" cy="27901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0664" y="5226121"/>
            <a:ext cx="1234424" cy="5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BCD a Exceso 3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72" y="2083379"/>
            <a:ext cx="3942978" cy="26069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72" y="4899244"/>
            <a:ext cx="1273995" cy="4448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205" y="2005371"/>
            <a:ext cx="3913488" cy="28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87" y="2637888"/>
            <a:ext cx="3341551" cy="20679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87" y="4863325"/>
            <a:ext cx="1170077" cy="6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4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5" y="2634940"/>
            <a:ext cx="2601868" cy="2524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869" y="2634940"/>
            <a:ext cx="2575978" cy="25242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425" y="5406367"/>
            <a:ext cx="2586917" cy="4145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566" y="5406367"/>
            <a:ext cx="3396285" cy="4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88" y="2634940"/>
            <a:ext cx="2503588" cy="24150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55" y="5273658"/>
            <a:ext cx="2750647" cy="5584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751" y="2634940"/>
            <a:ext cx="2374111" cy="23381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794" y="5276634"/>
            <a:ext cx="1013885" cy="5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39" y="2804754"/>
            <a:ext cx="4136975" cy="31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366" y="1524885"/>
            <a:ext cx="11153104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Números decimales</a:t>
            </a:r>
          </a:p>
          <a:p>
            <a:pPr lvl="1"/>
            <a:r>
              <a:rPr lang="es-PA" dirty="0" smtClean="0"/>
              <a:t>Base 10</a:t>
            </a:r>
          </a:p>
          <a:p>
            <a:pPr lvl="1"/>
            <a:r>
              <a:rPr lang="es-PA" dirty="0" smtClean="0"/>
              <a:t>Símbolos: 0, 1, 2, 3, 4, 5, 6, 7, 8, 9</a:t>
            </a:r>
          </a:p>
          <a:p>
            <a:pPr lvl="1"/>
            <a:endParaRPr lang="es-PA" dirty="0"/>
          </a:p>
          <a:p>
            <a:r>
              <a:rPr lang="es-PA" dirty="0" smtClean="0"/>
              <a:t>Ejemplo.  Descomponer 734 y 12345 en potencias de 10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34" y="3734807"/>
            <a:ext cx="4519179" cy="927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51" y="5190187"/>
            <a:ext cx="8457939" cy="7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</a:t>
            </a:r>
          </a:p>
          <a:p>
            <a:r>
              <a:rPr lang="es-PA" dirty="0" smtClean="0"/>
              <a:t>Se añaden a la información transmitida para verificación de errores</a:t>
            </a:r>
          </a:p>
          <a:p>
            <a:pPr lvl="1"/>
            <a:r>
              <a:rPr lang="es-PA" dirty="0" smtClean="0"/>
              <a:t>Paridad par, impar</a:t>
            </a:r>
          </a:p>
          <a:p>
            <a:r>
              <a:rPr lang="es-PA" dirty="0" smtClean="0"/>
              <a:t>Paridad par = la suma de todos los bits es par</a:t>
            </a:r>
          </a:p>
          <a:p>
            <a:r>
              <a:rPr lang="es-PA" dirty="0" smtClean="0"/>
              <a:t>Paridad impar = la suma de todos los bits es impar</a:t>
            </a:r>
          </a:p>
          <a:p>
            <a:endParaRPr lang="es-PA" dirty="0"/>
          </a:p>
          <a:p>
            <a:r>
              <a:rPr lang="es-PA" dirty="0" smtClean="0"/>
              <a:t>Utilizada para detectar errores en transmisión (RS232,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59" y="4181126"/>
            <a:ext cx="3894082" cy="25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</a:t>
            </a:r>
          </a:p>
          <a:p>
            <a:endParaRPr lang="es-PA" dirty="0"/>
          </a:p>
          <a:p>
            <a:r>
              <a:rPr lang="es-PA" dirty="0" smtClean="0"/>
              <a:t>Para 4 bits tenemos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14" y="2763901"/>
            <a:ext cx="2468737" cy="38109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27" y="1429555"/>
            <a:ext cx="4896545" cy="976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627" y="2763901"/>
            <a:ext cx="4918390" cy="13124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198" y="4311872"/>
            <a:ext cx="977523" cy="5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</a:t>
            </a:r>
          </a:p>
          <a:p>
            <a:r>
              <a:rPr lang="es-PA" dirty="0" smtClean="0"/>
              <a:t>Sin seleccionador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seleccionador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67" y="2348519"/>
            <a:ext cx="2781607" cy="42939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88" y="3397505"/>
            <a:ext cx="2546229" cy="25590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371" y="6134668"/>
            <a:ext cx="2533858" cy="4368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40" y="2608568"/>
            <a:ext cx="3496467" cy="164445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54" y="4773988"/>
            <a:ext cx="3464637" cy="17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 SN74180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4" y="2277603"/>
            <a:ext cx="5540451" cy="30969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27" y="2277603"/>
            <a:ext cx="4294600" cy="30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 SN74180</a:t>
            </a:r>
          </a:p>
          <a:p>
            <a:r>
              <a:rPr lang="es-PA" dirty="0" smtClean="0"/>
              <a:t>A nuestra izquierda en la figura inferior un generador de paridad</a:t>
            </a:r>
          </a:p>
          <a:p>
            <a:r>
              <a:rPr lang="es-PA" dirty="0" smtClean="0"/>
              <a:t>A nuestra derecha en la figura inferior un verificador de paridad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1" y="2991307"/>
            <a:ext cx="5128963" cy="37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Es un circuito lógico utilizado para hacer </a:t>
            </a:r>
            <a:r>
              <a:rPr lang="es-PA" dirty="0" err="1" smtClean="0"/>
              <a:t>shifting</a:t>
            </a:r>
            <a:r>
              <a:rPr lang="es-PA" dirty="0" smtClean="0"/>
              <a:t> a la data por un cierto número de posiciones a la derecha o a la izquierda</a:t>
            </a:r>
          </a:p>
          <a:p>
            <a:r>
              <a:rPr lang="es-PA" dirty="0" smtClean="0"/>
              <a:t>Existen operaciones lógicas a la izquierda, derecha o aritmética hacia la izq. o der.</a:t>
            </a:r>
          </a:p>
          <a:p>
            <a:endParaRPr lang="es-PA" dirty="0" smtClean="0"/>
          </a:p>
          <a:p>
            <a:r>
              <a:rPr lang="es-PA" dirty="0" smtClean="0"/>
              <a:t>Para operaciones lógicas de </a:t>
            </a:r>
            <a:r>
              <a:rPr lang="es-PA" dirty="0" err="1" smtClean="0"/>
              <a:t>shifting</a:t>
            </a:r>
            <a:r>
              <a:rPr lang="es-PA" dirty="0" smtClean="0"/>
              <a:t> se mueve la palabra insertando un cero</a:t>
            </a:r>
          </a:p>
          <a:p>
            <a:r>
              <a:rPr lang="es-PA" dirty="0" smtClean="0"/>
              <a:t>Para operaciones aritméticas con </a:t>
            </a:r>
            <a:r>
              <a:rPr lang="es-PA" dirty="0" err="1" smtClean="0"/>
              <a:t>shifting</a:t>
            </a:r>
            <a:r>
              <a:rPr lang="es-PA" dirty="0" smtClean="0"/>
              <a:t> el bit de signo o MSB es duplicado e insertado cada vez que se corre</a:t>
            </a:r>
          </a:p>
          <a:p>
            <a:r>
              <a:rPr lang="es-PA" dirty="0" smtClean="0"/>
              <a:t>En la figura se observa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lógico a la derecha por una posición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lógico a la </a:t>
            </a:r>
            <a:r>
              <a:rPr lang="es-PA" dirty="0" err="1" smtClean="0"/>
              <a:t>izquieda</a:t>
            </a:r>
            <a:r>
              <a:rPr lang="es-PA" dirty="0" smtClean="0"/>
              <a:t> por una posición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aritmético a la derecha por una posición</a:t>
            </a:r>
          </a:p>
          <a:p>
            <a:pPr lvl="1"/>
            <a:r>
              <a:rPr lang="es-PA" dirty="0" smtClean="0"/>
              <a:t>Rotación a la derecha por una posición</a:t>
            </a:r>
          </a:p>
          <a:p>
            <a:pPr lvl="1"/>
            <a:r>
              <a:rPr lang="es-PA" dirty="0" smtClean="0"/>
              <a:t>Rotación a la izquierda por una posición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980" y="3924107"/>
            <a:ext cx="2493810" cy="29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Se dan por medio de un arreglo de multiplexores de dos bits</a:t>
            </a:r>
          </a:p>
          <a:p>
            <a:r>
              <a:rPr lang="es-PA" dirty="0" smtClean="0"/>
              <a:t>S0 y S1 determinan la cantidad de bits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705" y="2277603"/>
            <a:ext cx="4199016" cy="45024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16" y="2540275"/>
            <a:ext cx="3130786" cy="20617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05" y="2790559"/>
            <a:ext cx="2179192" cy="12684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50" y="4011769"/>
            <a:ext cx="2184721" cy="4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Se dan por medio de un arreglo de multiplexores de dos bits</a:t>
            </a:r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49" y="2277603"/>
            <a:ext cx="5767056" cy="2785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9" y="5232676"/>
            <a:ext cx="2067160" cy="16253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208" y="2131840"/>
            <a:ext cx="5168513" cy="34894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208" y="5621242"/>
            <a:ext cx="5140473" cy="11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Se dan por medio de un arreglo de multiplexores de dos bits</a:t>
            </a:r>
          </a:p>
          <a:p>
            <a:r>
              <a:rPr lang="es-PA" dirty="0" smtClean="0"/>
              <a:t>Como comentamos, se puede realizar en base a multiplexores</a:t>
            </a:r>
          </a:p>
          <a:p>
            <a:pPr lvl="1"/>
            <a:r>
              <a:rPr lang="es-PA" dirty="0" smtClean="0"/>
              <a:t>4a1, 8a1, 16a1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40" y="2825310"/>
            <a:ext cx="7858138" cy="3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Implementar un </a:t>
            </a:r>
            <a:r>
              <a:rPr lang="es-PA" dirty="0" err="1" smtClean="0"/>
              <a:t>shift</a:t>
            </a:r>
            <a:r>
              <a:rPr lang="es-PA" dirty="0" smtClean="0"/>
              <a:t> </a:t>
            </a:r>
            <a:r>
              <a:rPr lang="es-PA" dirty="0" err="1" smtClean="0"/>
              <a:t>register</a:t>
            </a:r>
            <a:r>
              <a:rPr lang="es-PA" dirty="0" smtClean="0"/>
              <a:t> de 4bits paralelo que puede rotar la data de entrada hacia la izquierda</a:t>
            </a:r>
          </a:p>
          <a:p>
            <a:r>
              <a:rPr lang="es-PA" dirty="0" smtClean="0"/>
              <a:t>Entradas = X[3:0]</a:t>
            </a:r>
          </a:p>
          <a:p>
            <a:r>
              <a:rPr lang="es-PA" dirty="0" smtClean="0"/>
              <a:t>Entradas de control R = {0, 1} para rotar o hacer </a:t>
            </a:r>
            <a:r>
              <a:rPr lang="es-PA" dirty="0" err="1" smtClean="0"/>
              <a:t>shifting</a:t>
            </a:r>
            <a:endParaRPr lang="es-PA" dirty="0" smtClean="0"/>
          </a:p>
          <a:p>
            <a:r>
              <a:rPr lang="es-PA" dirty="0" smtClean="0"/>
              <a:t>A1 = numero de posiciones a rotar</a:t>
            </a:r>
          </a:p>
          <a:p>
            <a:r>
              <a:rPr lang="es-PA" dirty="0" smtClean="0"/>
              <a:t>F = bit a ser insertado hacia la izquierda</a:t>
            </a:r>
          </a:p>
          <a:p>
            <a:r>
              <a:rPr lang="es-PA" dirty="0" smtClean="0"/>
              <a:t>Salida = Y[3:0]</a:t>
            </a:r>
          </a:p>
        </p:txBody>
      </p:sp>
    </p:spTree>
    <p:extLst>
      <p:ext uri="{BB962C8B-B14F-4D97-AF65-F5344CB8AC3E}">
        <p14:creationId xmlns:p14="http://schemas.microsoft.com/office/powerpoint/2010/main" val="39404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Los números binarios están basados en dos niveles de lógica 0 (bajo nivel) y 1(alto nivel)</a:t>
            </a:r>
          </a:p>
          <a:p>
            <a:r>
              <a:rPr lang="es-PA" dirty="0" smtClean="0"/>
              <a:t>Base = 2</a:t>
            </a:r>
          </a:p>
          <a:p>
            <a:r>
              <a:rPr lang="es-PA" dirty="0" smtClean="0"/>
              <a:t>Símbolos = 0, 1</a:t>
            </a:r>
          </a:p>
          <a:p>
            <a:r>
              <a:rPr lang="es-PA" dirty="0" smtClean="0"/>
              <a:t>Ejemplo.  Descomponer el número 13 en potencias de 2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Ejemplo.  Para el número 125 tenemos: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código binario de un positivo se le llama código binario natural</a:t>
            </a:r>
          </a:p>
          <a:p>
            <a:r>
              <a:rPr lang="es-PA" dirty="0" smtClean="0"/>
              <a:t>Los coeficientes (0, 1) son llamados bits</a:t>
            </a:r>
          </a:p>
          <a:p>
            <a:r>
              <a:rPr lang="es-PA" dirty="0" smtClean="0"/>
              <a:t>LSB = es el bit menos significativo (el de la derecha)</a:t>
            </a:r>
          </a:p>
          <a:p>
            <a:r>
              <a:rPr lang="es-PA" dirty="0" smtClean="0"/>
              <a:t>MSB = es el bit más significativo (el de la izquierda)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07" y="2990850"/>
            <a:ext cx="4545111" cy="7828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0" y="4148433"/>
            <a:ext cx="7247804" cy="6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r>
              <a:rPr lang="es-PA" dirty="0" smtClean="0"/>
              <a:t> de Y3, Y2, Y1, Y0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894414"/>
            <a:ext cx="5242625" cy="32534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734" y="1849854"/>
            <a:ext cx="2339118" cy="17185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353" y="1849854"/>
            <a:ext cx="2518935" cy="16739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734" y="3887800"/>
            <a:ext cx="2339118" cy="17993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354" y="3887800"/>
            <a:ext cx="2431516" cy="179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Esquemático de Registro de corrimiento de 4 bits</a:t>
            </a:r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0" y="2277603"/>
            <a:ext cx="11310483" cy="40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775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Un ejemplo más claro es:				Representación de 0 y 1 en voltajes: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" y="2038350"/>
            <a:ext cx="2776538" cy="3102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20" y="2038350"/>
            <a:ext cx="2976563" cy="4317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148" y="2038350"/>
            <a:ext cx="346201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8</a:t>
            </a:r>
          </a:p>
          <a:p>
            <a:r>
              <a:rPr lang="es-PA" dirty="0" err="1" smtClean="0"/>
              <a:t>Simbolos</a:t>
            </a:r>
            <a:r>
              <a:rPr lang="es-PA" dirty="0" smtClean="0"/>
              <a:t> = 0, 1, 2, 3, 4, 5, 6, 7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250 a oct.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777 a oct.</a:t>
            </a:r>
          </a:p>
          <a:p>
            <a:r>
              <a:rPr lang="es-PA" dirty="0" smtClean="0"/>
              <a:t>El dígito de la derecha se llama LSD y el de la izquierda MSD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524885"/>
            <a:ext cx="3898900" cy="91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2439285"/>
            <a:ext cx="3912204" cy="7230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3743325"/>
            <a:ext cx="3171678" cy="28506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123" y="3743325"/>
            <a:ext cx="2677891" cy="28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cambiamos de decimal a octal en otra forma?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Determine en </a:t>
            </a:r>
            <a:r>
              <a:rPr lang="es-PA" dirty="0" err="1" smtClean="0"/>
              <a:t>radix</a:t>
            </a:r>
            <a:r>
              <a:rPr lang="es-PA" dirty="0" smtClean="0"/>
              <a:t> 8 la representación de los números 85 decimal y 129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8" y="2767322"/>
            <a:ext cx="5226338" cy="11188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88" y="4437765"/>
            <a:ext cx="520152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16</a:t>
            </a:r>
          </a:p>
          <a:p>
            <a:r>
              <a:rPr lang="es-PA" dirty="0" smtClean="0"/>
              <a:t>Símbolos = 0, 1, 2, 3, 4, 5, 6, 7, 8, 9, A, B, C, D, E, F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Convertir el número decimal 291 y 1000 a hexadecimal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00374"/>
            <a:ext cx="5218019" cy="1914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797" y="2752723"/>
            <a:ext cx="4839948" cy="2162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6" y="5020487"/>
            <a:ext cx="2447523" cy="17460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796" y="4985968"/>
            <a:ext cx="2495909" cy="1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convierte de binario a hexadecimal?</a:t>
            </a:r>
          </a:p>
          <a:p>
            <a:r>
              <a:rPr lang="es-PA" dirty="0" smtClean="0"/>
              <a:t>Simplemente agrupamos en grupos de 4 bits (</a:t>
            </a:r>
            <a:r>
              <a:rPr lang="es-PA" dirty="0" err="1" smtClean="0"/>
              <a:t>nibbles</a:t>
            </a:r>
            <a:r>
              <a:rPr lang="es-PA" dirty="0" smtClean="0"/>
              <a:t>)</a:t>
            </a:r>
          </a:p>
          <a:p>
            <a:r>
              <a:rPr lang="es-PA" dirty="0" smtClean="0"/>
              <a:t>Convertir 31 decimal y 988 decimal a hexadecimal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911671"/>
            <a:ext cx="4007206" cy="8792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92" y="2911670"/>
            <a:ext cx="5397796" cy="8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 general la forma común de cualquier sistema de numeración es</a:t>
            </a:r>
          </a:p>
          <a:p>
            <a:r>
              <a:rPr lang="es-PA" dirty="0" smtClean="0"/>
              <a:t>B &gt;= 2</a:t>
            </a:r>
          </a:p>
          <a:p>
            <a:r>
              <a:rPr lang="es-PA" dirty="0" smtClean="0"/>
              <a:t>N representada en </a:t>
            </a:r>
            <a:r>
              <a:rPr lang="es-PA" dirty="0" err="1" smtClean="0"/>
              <a:t>radix</a:t>
            </a:r>
            <a:r>
              <a:rPr lang="es-PA" dirty="0" smtClean="0"/>
              <a:t> B con n dígitos</a:t>
            </a:r>
          </a:p>
          <a:p>
            <a:endParaRPr lang="es-PA" dirty="0"/>
          </a:p>
          <a:p>
            <a:r>
              <a:rPr lang="es-PA" dirty="0" smtClean="0"/>
              <a:t>Podemos repetir el proceso inverso de binario a decimal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92" y="2077791"/>
            <a:ext cx="4712758" cy="1390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212732"/>
            <a:ext cx="6363338" cy="17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Convertir 110101 binario, el número octal 5671 y el número hexadecimal 5CAD a decimales todos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4" y="2547937"/>
            <a:ext cx="5687192" cy="938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3" y="3758953"/>
            <a:ext cx="4650987" cy="11559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3" y="5187703"/>
            <a:ext cx="7035580" cy="11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Binarios codificados en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Para representar un número 8421 de tipo binario codificado a decimal cada dígito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Dar la representación de BCD de los números 90 y 873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Tabla que representa algunas conversiones BCD</a:t>
            </a:r>
          </a:p>
          <a:p>
            <a:r>
              <a:rPr lang="es-PA" dirty="0" smtClean="0"/>
              <a:t>Notar que con “n” bits podemos representar </a:t>
            </a:r>
          </a:p>
          <a:p>
            <a:r>
              <a:rPr lang="es-PA" dirty="0" smtClean="0"/>
              <a:t>números entre 0 10^(n/4) - 1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31633"/>
            <a:ext cx="3174423" cy="742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3946032"/>
            <a:ext cx="3991197" cy="74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295" y="3031633"/>
            <a:ext cx="3962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con signo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Tenemos varias maneras de representar el mismo número en sistemas digitales:</a:t>
            </a:r>
          </a:p>
          <a:p>
            <a:pPr lvl="1"/>
            <a:r>
              <a:rPr lang="es-PA" dirty="0" smtClean="0"/>
              <a:t>Magnitud y Signo (SM)</a:t>
            </a:r>
          </a:p>
          <a:p>
            <a:pPr lvl="1"/>
            <a:r>
              <a:rPr lang="es-PA" dirty="0" smtClean="0"/>
              <a:t>Complemento A2 (2C)</a:t>
            </a:r>
          </a:p>
          <a:p>
            <a:pPr lvl="1"/>
            <a:r>
              <a:rPr lang="es-PA" dirty="0" smtClean="0"/>
              <a:t>Exceso-E (XSE)</a:t>
            </a:r>
          </a:p>
          <a:p>
            <a:r>
              <a:rPr lang="es-PA" dirty="0" smtClean="0"/>
              <a:t>Representación magnitud signo. 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Utilizando 8 bits represente en magnitud signo los números decimales 55, -60 y 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valor de un número decimal con n bits es</a:t>
            </a:r>
          </a:p>
          <a:p>
            <a:r>
              <a:rPr lang="es-PA" dirty="0" smtClean="0"/>
              <a:t>Esta representación tiene dos problemas</a:t>
            </a:r>
          </a:p>
          <a:p>
            <a:pPr lvl="1"/>
            <a:r>
              <a:rPr lang="es-PA" dirty="0" smtClean="0"/>
              <a:t>El 0 con dos signos</a:t>
            </a:r>
          </a:p>
          <a:p>
            <a:pPr lvl="1"/>
            <a:r>
              <a:rPr lang="es-PA" dirty="0" smtClean="0"/>
              <a:t>No es la representación apropiada cuando uno de los números es negativo, para esto es mejor 2C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649415"/>
            <a:ext cx="5310836" cy="134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67" y="3702471"/>
            <a:ext cx="4587633" cy="6177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67" y="4412050"/>
            <a:ext cx="2057289" cy="7225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700" y="5226120"/>
            <a:ext cx="20764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El </a:t>
            </a:r>
            <a:r>
              <a:rPr lang="es-PA" dirty="0" err="1" smtClean="0"/>
              <a:t>complento</a:t>
            </a:r>
            <a:r>
              <a:rPr lang="es-PA" dirty="0" smtClean="0"/>
              <a:t> A2 de un número de n bits corresponde al complemento de 2^n y su número en valor absoluto.</a:t>
            </a:r>
          </a:p>
          <a:p>
            <a:r>
              <a:rPr lang="es-PA" dirty="0" smtClean="0"/>
              <a:t>Determinar el </a:t>
            </a:r>
            <a:r>
              <a:rPr lang="es-PA" dirty="0" err="1" smtClean="0"/>
              <a:t>complement</a:t>
            </a:r>
            <a:r>
              <a:rPr lang="es-PA" dirty="0" smtClean="0"/>
              <a:t> A2 de 8 bits de los números 90 y -120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Similarmente se puede conseguir el complemento A2 del número tomando el complemento A1 y luego sumándole 1 (ignorando el bit de </a:t>
            </a:r>
            <a:r>
              <a:rPr lang="es-PA" dirty="0" err="1" smtClean="0"/>
              <a:t>sobreflujo</a:t>
            </a:r>
            <a:r>
              <a:rPr lang="es-PA" dirty="0" smtClean="0"/>
              <a:t>).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924174"/>
            <a:ext cx="4184734" cy="6000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3592266"/>
            <a:ext cx="8621770" cy="598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4944814"/>
            <a:ext cx="3948114" cy="9508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922" y="4936630"/>
            <a:ext cx="3184010" cy="9590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710" y="5971869"/>
            <a:ext cx="3458400" cy="8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Ejemplo:  Encontrar el complemento A2 de -120 usando 8 bits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este caso superior podemos representar números negativos de -2^(n-1) a 2^(n-1)-1</a:t>
            </a:r>
          </a:p>
          <a:p>
            <a:r>
              <a:rPr lang="es-PA" dirty="0" smtClean="0"/>
              <a:t>El valor más alto positivo de 8 bits será 127 y el más negativo -128</a:t>
            </a:r>
          </a:p>
          <a:p>
            <a:r>
              <a:rPr lang="es-PA" dirty="0" smtClean="0"/>
              <a:t>Nota:  Para obtener el complemento A2 de la representación binaria se debe:</a:t>
            </a:r>
          </a:p>
          <a:p>
            <a:pPr lvl="1"/>
            <a:r>
              <a:rPr lang="es-PA" dirty="0" smtClean="0"/>
              <a:t>Identificar el primer bit en 1 de derecha a izquierda</a:t>
            </a:r>
          </a:p>
          <a:p>
            <a:pPr lvl="1"/>
            <a:r>
              <a:rPr lang="es-PA" dirty="0" smtClean="0"/>
              <a:t>Tomar el complemento A1 para cada bit identificado desde allí hasta la izquierda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2041309"/>
            <a:ext cx="4981173" cy="13275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2" y="2194470"/>
            <a:ext cx="2669860" cy="5106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554164"/>
            <a:ext cx="3024635" cy="9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Complemento A2 de los siguientes números -10 y -119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219324"/>
            <a:ext cx="5932114" cy="5238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9" y="2972100"/>
            <a:ext cx="4596967" cy="13736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724" y="2972100"/>
            <a:ext cx="5032986" cy="13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Otros sistemas usan Exceso E para representar números negativos</a:t>
            </a:r>
          </a:p>
          <a:p>
            <a:r>
              <a:rPr lang="es-PA" dirty="0" smtClean="0"/>
              <a:t>Exceso E</a:t>
            </a:r>
          </a:p>
          <a:p>
            <a:pPr lvl="1"/>
            <a:r>
              <a:rPr lang="es-PA" dirty="0" smtClean="0"/>
              <a:t>Un número de n bits que su valor es N</a:t>
            </a:r>
          </a:p>
          <a:p>
            <a:pPr lvl="1"/>
            <a:r>
              <a:rPr lang="es-PA" dirty="0" smtClean="0"/>
              <a:t>0 &lt;= N &lt;= </a:t>
            </a:r>
            <a:r>
              <a:rPr lang="es-PA" dirty="0" err="1" smtClean="0"/>
              <a:t>Nmax</a:t>
            </a:r>
            <a:r>
              <a:rPr lang="es-PA" dirty="0" smtClean="0"/>
              <a:t> = 2^n – 1</a:t>
            </a:r>
          </a:p>
          <a:p>
            <a:pPr lvl="1"/>
            <a:r>
              <a:rPr lang="es-PA" dirty="0" smtClean="0"/>
              <a:t>Representado por el entero N – E donde E es el código de exceso</a:t>
            </a:r>
          </a:p>
          <a:p>
            <a:pPr lvl="1"/>
            <a:r>
              <a:rPr lang="es-PA" dirty="0" smtClean="0"/>
              <a:t>Rango = -E a </a:t>
            </a:r>
            <a:r>
              <a:rPr lang="es-PA" dirty="0" err="1" smtClean="0"/>
              <a:t>Nmax</a:t>
            </a:r>
            <a:r>
              <a:rPr lang="es-PA" dirty="0" smtClean="0"/>
              <a:t> – E.</a:t>
            </a:r>
          </a:p>
          <a:p>
            <a:pPr lvl="1"/>
            <a:r>
              <a:rPr lang="es-PA" dirty="0" smtClean="0"/>
              <a:t>El valor del offset es E = 2^(n – 1) o E = 2^(n – 1) – 1</a:t>
            </a:r>
          </a:p>
          <a:p>
            <a:pPr lvl="1"/>
            <a:endParaRPr lang="es-PA" dirty="0"/>
          </a:p>
          <a:p>
            <a:r>
              <a:rPr lang="es-PA" dirty="0" smtClean="0"/>
              <a:t>Caso cuando exceso E = 2^(n – 1)</a:t>
            </a:r>
          </a:p>
          <a:p>
            <a:r>
              <a:rPr lang="es-PA" dirty="0" smtClean="0"/>
              <a:t>Cualquier número N de rango -2^(n – 1) a 2^(n – 1)</a:t>
            </a:r>
          </a:p>
        </p:txBody>
      </p:sp>
    </p:spTree>
    <p:extLst>
      <p:ext uri="{BB962C8B-B14F-4D97-AF65-F5344CB8AC3E}">
        <p14:creationId xmlns:p14="http://schemas.microsoft.com/office/powerpoint/2010/main" val="4433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.:  Representar los números decimales de 3 a -6</a:t>
            </a:r>
          </a:p>
          <a:p>
            <a:r>
              <a:rPr lang="es-PA" dirty="0" smtClean="0"/>
              <a:t>Exceso-E = Exceso-8 = 2^(4-1) = 8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Caso cuando E = 2^(n – 1) - 1</a:t>
            </a:r>
          </a:p>
          <a:p>
            <a:pPr lvl="1"/>
            <a:r>
              <a:rPr lang="es-PA" dirty="0" smtClean="0"/>
              <a:t>El número negativos es de rango –(2^(n – 1) – 1) a 2^(n – 1)</a:t>
            </a:r>
          </a:p>
          <a:p>
            <a:r>
              <a:rPr lang="es-PA" dirty="0" smtClean="0"/>
              <a:t>Representar el </a:t>
            </a:r>
            <a:r>
              <a:rPr lang="es-PA" dirty="0" err="1" smtClean="0"/>
              <a:t>núero</a:t>
            </a:r>
            <a:r>
              <a:rPr lang="es-PA" dirty="0" smtClean="0"/>
              <a:t> 27 y -43 usando exceso-2^(n-1) – 1 cuando n = 8</a:t>
            </a:r>
          </a:p>
          <a:p>
            <a:pPr lvl="1"/>
            <a:r>
              <a:rPr lang="es-PA" dirty="0" smtClean="0"/>
              <a:t>n = 8, Exceso-127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614612"/>
            <a:ext cx="2470884" cy="7191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56" y="2614612"/>
            <a:ext cx="2895988" cy="719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5119687"/>
            <a:ext cx="7710029" cy="5953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116" y="5925890"/>
            <a:ext cx="7492645" cy="6082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1178519"/>
            <a:ext cx="2560818" cy="30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Un número está representado por su parte real y fraccionaria</a:t>
            </a:r>
          </a:p>
          <a:p>
            <a:r>
              <a:rPr lang="es-PA" dirty="0" smtClean="0"/>
              <a:t>El número 0.59375 se puede representar como sigue: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609850"/>
            <a:ext cx="7871354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295650"/>
            <a:ext cx="6125664" cy="1562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5291"/>
            <a:ext cx="3849027" cy="1868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027" y="4935291"/>
            <a:ext cx="4128021" cy="16586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70" y="4935291"/>
            <a:ext cx="4270350" cy="17782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210" y="3155650"/>
            <a:ext cx="3905250" cy="17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0.45 a binario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 veces hay series infinitas y lo que se hace es terminar en un error de 5x10^-3</a:t>
            </a:r>
          </a:p>
          <a:p>
            <a:r>
              <a:rPr lang="es-PA" dirty="0" smtClean="0"/>
              <a:t>2^-n &lt;= 5x10^-3</a:t>
            </a:r>
          </a:p>
          <a:p>
            <a:r>
              <a:rPr lang="es-PA" dirty="0" smtClean="0"/>
              <a:t>También podemos terminar en </a:t>
            </a:r>
            <a:r>
              <a:rPr lang="es-PA" dirty="0" err="1" smtClean="0"/>
              <a:t>aprox</a:t>
            </a:r>
            <a:r>
              <a:rPr lang="es-PA" dirty="0" smtClean="0"/>
              <a:t> 8 decimales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2209800"/>
            <a:ext cx="3562351" cy="2098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7" y="2209800"/>
            <a:ext cx="2538329" cy="1333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71" y="3795712"/>
            <a:ext cx="3608532" cy="447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801" y="4831556"/>
            <a:ext cx="2886404" cy="12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- Adición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da por medio de las siguientes reglas</a:t>
            </a:r>
          </a:p>
          <a:p>
            <a:endParaRPr lang="es-PA" dirty="0"/>
          </a:p>
          <a:p>
            <a:r>
              <a:rPr lang="es-PA" dirty="0" smtClean="0"/>
              <a:t>Añadir los números binarios 1010 y 1011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                                     La suma obtenida de dos enteros se llama </a:t>
            </a:r>
            <a:r>
              <a:rPr lang="es-PA" dirty="0" err="1" smtClean="0"/>
              <a:t>adendo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1866898"/>
            <a:ext cx="3194554" cy="17716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2967037"/>
            <a:ext cx="2227012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Sustracción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Al igual que la suma la operación se da de LSB a MSB</a:t>
            </a:r>
          </a:p>
          <a:p>
            <a:r>
              <a:rPr lang="es-PA" dirty="0" smtClean="0"/>
              <a:t>Asumimos en este caso que el número inferior es menor al superior</a:t>
            </a:r>
          </a:p>
          <a:p>
            <a:r>
              <a:rPr lang="es-PA" dirty="0" smtClean="0"/>
              <a:t>Los resultados de las restas son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Sustraer 101 de 1010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se puede sustraer utilizando el complemento A2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06416"/>
            <a:ext cx="2309492" cy="14559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97114"/>
            <a:ext cx="4367419" cy="12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Multiplicación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hace parcialmente bit a bit</a:t>
            </a:r>
            <a:endParaRPr lang="es-PA" dirty="0"/>
          </a:p>
          <a:p>
            <a:r>
              <a:rPr lang="es-PA" dirty="0" smtClean="0"/>
              <a:t>Los resultados de la multiplicación son como siguen: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Ejemplo:  Multiplicar los números: 1101 por 1001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24" y="1733548"/>
            <a:ext cx="1343025" cy="17197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34" y="4372577"/>
            <a:ext cx="3694668" cy="22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La división de un número contra otro se hace repetidamente dividiendo el numero por su divisor.  Se repite esta operación hasta alcanzar un residuo de cero o un número menor al divisor.  El cociente responde al número de veces que es contenido el dividendo.</a:t>
            </a:r>
          </a:p>
          <a:p>
            <a:r>
              <a:rPr lang="es-PA" dirty="0" smtClean="0"/>
              <a:t>Si el dividendo es 2*n </a:t>
            </a:r>
            <a:r>
              <a:rPr lang="es-PA" dirty="0" err="1" smtClean="0"/>
              <a:t>ibt</a:t>
            </a:r>
            <a:r>
              <a:rPr lang="es-PA" dirty="0" smtClean="0"/>
              <a:t> dividido por uno de n bits, el cociente es representado por n bits</a:t>
            </a:r>
            <a:endParaRPr lang="es-PA" dirty="0"/>
          </a:p>
          <a:p>
            <a:pPr lvl="1"/>
            <a:r>
              <a:rPr lang="es-PA" dirty="0" smtClean="0"/>
              <a:t>Si el </a:t>
            </a:r>
            <a:r>
              <a:rPr lang="es-PA" dirty="0" err="1" smtClean="0"/>
              <a:t>divisior</a:t>
            </a:r>
            <a:r>
              <a:rPr lang="es-PA" dirty="0" smtClean="0"/>
              <a:t> es mayor al dividendo no se realiza sustracción, el cociente es 0</a:t>
            </a:r>
          </a:p>
          <a:p>
            <a:pPr lvl="1"/>
            <a:r>
              <a:rPr lang="es-PA" dirty="0" smtClean="0"/>
              <a:t>Luego se comparan los siguientes n + 1 </a:t>
            </a:r>
            <a:r>
              <a:rPr lang="es-PA" dirty="0" err="1" smtClean="0"/>
              <a:t>LSBs</a:t>
            </a:r>
            <a:r>
              <a:rPr lang="es-PA" dirty="0" smtClean="0"/>
              <a:t> del dividendo</a:t>
            </a:r>
          </a:p>
          <a:p>
            <a:pPr lvl="1"/>
            <a:r>
              <a:rPr lang="es-PA" dirty="0" smtClean="0"/>
              <a:t>Por otro lado si es menor o igual al dividendo se hace una </a:t>
            </a:r>
            <a:r>
              <a:rPr lang="es-PA" dirty="0" err="1" smtClean="0"/>
              <a:t>ssutracción</a:t>
            </a:r>
            <a:r>
              <a:rPr lang="es-PA" dirty="0" smtClean="0"/>
              <a:t> y el bit cociente es 1</a:t>
            </a:r>
          </a:p>
          <a:p>
            <a:pPr lvl="1"/>
            <a:r>
              <a:rPr lang="es-PA" dirty="0" smtClean="0"/>
              <a:t>Si por otro lado el divisor es menor o igual a los bit de dividendo se da una sustracción y el </a:t>
            </a:r>
            <a:r>
              <a:rPr lang="es-PA" dirty="0" err="1" smtClean="0"/>
              <a:t>carry</a:t>
            </a:r>
            <a:r>
              <a:rPr lang="es-PA" dirty="0" smtClean="0"/>
              <a:t> del cociente es 1.</a:t>
            </a:r>
          </a:p>
          <a:p>
            <a:pPr lvl="1"/>
            <a:r>
              <a:rPr lang="es-PA" dirty="0" smtClean="0"/>
              <a:t>Sigue el proceso hasta que el valor obtenido sea menor al siguiente MSB del dividendo.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79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división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09" y="2514598"/>
            <a:ext cx="3827442" cy="21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Sirven por un </a:t>
            </a:r>
            <a:r>
              <a:rPr lang="es-PA" dirty="0" err="1" smtClean="0"/>
              <a:t>sinúmero</a:t>
            </a:r>
            <a:r>
              <a:rPr lang="es-PA" dirty="0" smtClean="0"/>
              <a:t> de variedades para cálculos</a:t>
            </a:r>
          </a:p>
          <a:p>
            <a:r>
              <a:rPr lang="es-PA" dirty="0" smtClean="0"/>
              <a:t>Pueden ser representados en fijos o flotantes</a:t>
            </a:r>
          </a:p>
          <a:p>
            <a:pPr lvl="1"/>
            <a:r>
              <a:rPr lang="es-PA" dirty="0" smtClean="0"/>
              <a:t>Puntos fijos se realiza cálculos rápidos</a:t>
            </a:r>
          </a:p>
          <a:p>
            <a:pPr lvl="1"/>
            <a:r>
              <a:rPr lang="es-PA" dirty="0" smtClean="0"/>
              <a:t>Puntos flotantes se utilizan para llevar orden de magnitud</a:t>
            </a:r>
          </a:p>
          <a:p>
            <a:r>
              <a:rPr lang="es-PA" dirty="0" smtClean="0"/>
              <a:t>Representación de números fijos</a:t>
            </a:r>
          </a:p>
          <a:p>
            <a:pPr lvl="1"/>
            <a:r>
              <a:rPr lang="es-PA" dirty="0" smtClean="0"/>
              <a:t>Bit de signo b_(q-1) es 0 para un positivo y 1 para un negativo</a:t>
            </a:r>
          </a:p>
          <a:p>
            <a:pPr lvl="1"/>
            <a:r>
              <a:rPr lang="es-PA" dirty="0" smtClean="0"/>
              <a:t>De acuerdo a la notación de SM es representado como</a:t>
            </a:r>
          </a:p>
          <a:p>
            <a:pPr lvl="1"/>
            <a:r>
              <a:rPr lang="es-PA" dirty="0" smtClean="0"/>
              <a:t>                                                                                                    Puede ser representado por un </a:t>
            </a:r>
            <a:endParaRPr lang="es-PA" dirty="0"/>
          </a:p>
          <a:p>
            <a:pPr lvl="1"/>
            <a:r>
              <a:rPr lang="es-PA" dirty="0" smtClean="0"/>
              <a:t>                                                                                                    multiplicador y la cantidad de bits</a:t>
            </a:r>
          </a:p>
          <a:p>
            <a:pPr lvl="1"/>
            <a:r>
              <a:rPr lang="es-PA" dirty="0" smtClean="0"/>
              <a:t>Al hacer p + q = n                                                                     escalados</a:t>
            </a:r>
          </a:p>
          <a:p>
            <a:pPr lvl="2"/>
            <a:r>
              <a:rPr lang="es-PA" dirty="0" smtClean="0"/>
              <a:t>n = número total de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3" y="3400424"/>
            <a:ext cx="321808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4676774"/>
            <a:ext cx="2303961" cy="790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5029201"/>
            <a:ext cx="3224079" cy="1564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02" y="6032007"/>
            <a:ext cx="3476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r>
              <a:rPr lang="es-PA" dirty="0" smtClean="0"/>
              <a:t>Representación de números decimales puede ser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Utilizando n bits, el rango de números puede ser representada por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928812"/>
            <a:ext cx="6598463" cy="1652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4249490"/>
            <a:ext cx="4458178" cy="11607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89" y="6078289"/>
            <a:ext cx="3855678" cy="6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Dado el número decimal 6.25 y -8.4375 representarlo en 8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402981"/>
            <a:ext cx="7138314" cy="17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Son considerados de notación científica</a:t>
            </a:r>
          </a:p>
          <a:p>
            <a:r>
              <a:rPr lang="es-PA" dirty="0" smtClean="0"/>
              <a:t>S = Bit de Signo</a:t>
            </a:r>
          </a:p>
          <a:p>
            <a:r>
              <a:rPr lang="es-PA" dirty="0" smtClean="0"/>
              <a:t>M = Mantisa</a:t>
            </a:r>
          </a:p>
          <a:p>
            <a:r>
              <a:rPr lang="es-PA" dirty="0" smtClean="0"/>
              <a:t>B = Base o </a:t>
            </a:r>
            <a:r>
              <a:rPr lang="es-PA" dirty="0" err="1" smtClean="0"/>
              <a:t>radix</a:t>
            </a:r>
            <a:endParaRPr lang="es-PA" dirty="0" smtClean="0"/>
          </a:p>
          <a:p>
            <a:r>
              <a:rPr lang="es-PA" dirty="0" smtClean="0"/>
              <a:t>E = Exponente</a:t>
            </a:r>
          </a:p>
          <a:p>
            <a:endParaRPr lang="es-PA" dirty="0"/>
          </a:p>
          <a:p>
            <a:r>
              <a:rPr lang="es-PA" dirty="0" smtClean="0"/>
              <a:t>El número 0 no puede ser representado por esta expresión.</a:t>
            </a:r>
          </a:p>
          <a:p>
            <a:r>
              <a:rPr lang="es-PA" dirty="0" smtClean="0"/>
              <a:t>Por ejemplo divisiones entre 0 o raíz cuadrada de un negativo</a:t>
            </a:r>
          </a:p>
          <a:p>
            <a:pPr lvl="1"/>
            <a:r>
              <a:rPr lang="es-PA" dirty="0" smtClean="0"/>
              <a:t>Se utilizan caracteres</a:t>
            </a:r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733548"/>
            <a:ext cx="2478132" cy="7477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86" y="2711203"/>
            <a:ext cx="4356071" cy="12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Debe satisfacer la siguiente inecuación:                       Y  </a:t>
            </a:r>
          </a:p>
          <a:p>
            <a:r>
              <a:rPr lang="es-PA" dirty="0" smtClean="0"/>
              <a:t>El binario equivalente de la </a:t>
            </a:r>
            <a:r>
              <a:rPr lang="es-PA" dirty="0" err="1" smtClean="0"/>
              <a:t>mantissa</a:t>
            </a:r>
            <a:r>
              <a:rPr lang="es-PA" dirty="0" smtClean="0"/>
              <a:t> M es normalizado y el exponente E es escrito en forma </a:t>
            </a:r>
            <a:r>
              <a:rPr lang="es-PA" dirty="0" err="1" smtClean="0"/>
              <a:t>bias</a:t>
            </a:r>
            <a:r>
              <a:rPr lang="es-PA" dirty="0" smtClean="0"/>
              <a:t> para ser codificado en una palabra de k-bits.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 = número de bits de la mantisa</a:t>
            </a:r>
          </a:p>
          <a:p>
            <a:r>
              <a:rPr lang="es-PA" dirty="0" smtClean="0"/>
              <a:t>Casi siempre el primer dígito de la mantisa es 1</a:t>
            </a:r>
          </a:p>
          <a:p>
            <a:r>
              <a:rPr lang="es-PA" dirty="0" err="1" smtClean="0"/>
              <a:t>fn</a:t>
            </a:r>
            <a:r>
              <a:rPr lang="es-PA" dirty="0" smtClean="0"/>
              <a:t> representa la parte fraccional y siempre o casi siempre IEEE-754 es normalizado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49" y="2133601"/>
            <a:ext cx="1341003" cy="4810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71" y="2133601"/>
            <a:ext cx="2207722" cy="481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49" y="3390900"/>
            <a:ext cx="4673600" cy="609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87" y="2971800"/>
            <a:ext cx="3552825" cy="914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5" y="5642512"/>
            <a:ext cx="6850137" cy="1130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052" y="4243387"/>
            <a:ext cx="2031186" cy="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El exponente E es con signo y va de </a:t>
            </a:r>
            <a:r>
              <a:rPr lang="es-PA" dirty="0" err="1" smtClean="0"/>
              <a:t>Emin</a:t>
            </a:r>
            <a:r>
              <a:rPr lang="es-PA" dirty="0" smtClean="0"/>
              <a:t> &lt;= E &lt;= </a:t>
            </a:r>
            <a:r>
              <a:rPr lang="es-PA" dirty="0" err="1" smtClean="0"/>
              <a:t>Emax</a:t>
            </a:r>
            <a:r>
              <a:rPr lang="es-PA" dirty="0" smtClean="0"/>
              <a:t>.</a:t>
            </a:r>
          </a:p>
          <a:p>
            <a:r>
              <a:rPr lang="es-PA" dirty="0" smtClean="0"/>
              <a:t>Representa los valores E + b</a:t>
            </a:r>
          </a:p>
          <a:p>
            <a:r>
              <a:rPr lang="es-PA" dirty="0" smtClean="0"/>
              <a:t>b = valor de </a:t>
            </a:r>
            <a:r>
              <a:rPr lang="es-PA" dirty="0" err="1" smtClean="0"/>
              <a:t>bias</a:t>
            </a:r>
            <a:r>
              <a:rPr lang="es-PA" dirty="0" smtClean="0"/>
              <a:t> de la forma de 2^(k-1).  </a:t>
            </a:r>
          </a:p>
          <a:p>
            <a:r>
              <a:rPr lang="es-PA" dirty="0" err="1" smtClean="0"/>
              <a:t>Emin</a:t>
            </a:r>
            <a:r>
              <a:rPr lang="es-PA" dirty="0" smtClean="0"/>
              <a:t> = -b + 1 y </a:t>
            </a:r>
            <a:r>
              <a:rPr lang="es-PA" dirty="0" err="1" smtClean="0"/>
              <a:t>Emax</a:t>
            </a:r>
            <a:r>
              <a:rPr lang="es-PA" dirty="0" smtClean="0"/>
              <a:t> = b + 1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868490"/>
            <a:ext cx="4656241" cy="81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número decimal 79.625 y -1000.2 en IEEE-754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181224"/>
            <a:ext cx="5387650" cy="2009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37" y="2181224"/>
            <a:ext cx="5291505" cy="13416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" y="4638673"/>
            <a:ext cx="4971882" cy="7375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7" y="5531944"/>
            <a:ext cx="423862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970" y="5957214"/>
            <a:ext cx="5657545" cy="4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Encuentre el número decimal correspondiente a precisión simple IEEE-754 de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580" y="2333624"/>
            <a:ext cx="3665220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844180"/>
            <a:ext cx="4033856" cy="15451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631" y="2829592"/>
            <a:ext cx="3229755" cy="6055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631" y="3624626"/>
            <a:ext cx="4845248" cy="12144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005" y="5169084"/>
            <a:ext cx="5835865" cy="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 – Aritmética de </a:t>
            </a:r>
            <a:r>
              <a:rPr lang="es-PA" dirty="0" err="1" smtClean="0"/>
              <a:t>flot</a:t>
            </a:r>
            <a:r>
              <a:rPr lang="es-PA" dirty="0" smtClean="0"/>
              <a:t>.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Supongamos dos números flotantes</a:t>
            </a:r>
          </a:p>
          <a:p>
            <a:pPr lvl="1"/>
            <a:r>
              <a:rPr lang="es-PA" dirty="0" smtClean="0"/>
              <a:t>X = Mx * </a:t>
            </a:r>
            <a:r>
              <a:rPr lang="es-PA" dirty="0" err="1" smtClean="0"/>
              <a:t>B^E_x</a:t>
            </a:r>
            <a:r>
              <a:rPr lang="es-PA" dirty="0" smtClean="0"/>
              <a:t>   </a:t>
            </a:r>
          </a:p>
          <a:p>
            <a:pPr lvl="1"/>
            <a:r>
              <a:rPr lang="es-PA" dirty="0" smtClean="0"/>
              <a:t>Y = </a:t>
            </a:r>
            <a:r>
              <a:rPr lang="es-PA" dirty="0" err="1" smtClean="0"/>
              <a:t>My</a:t>
            </a:r>
            <a:r>
              <a:rPr lang="es-PA" dirty="0" smtClean="0"/>
              <a:t> * </a:t>
            </a:r>
            <a:r>
              <a:rPr lang="es-PA" dirty="0" err="1" smtClean="0"/>
              <a:t>B^E_y</a:t>
            </a:r>
            <a:endParaRPr lang="es-PA" dirty="0"/>
          </a:p>
          <a:p>
            <a:pPr lvl="1"/>
            <a:r>
              <a:rPr lang="es-PA" dirty="0" smtClean="0"/>
              <a:t>S = 0 para X y </a:t>
            </a:r>
            <a:r>
              <a:rPr lang="es-PA" dirty="0" err="1" smtClean="0"/>
              <a:t>Y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En una representación de punto flotante los números tienen que tener el mismo exponente</a:t>
            </a:r>
          </a:p>
          <a:p>
            <a:pPr lvl="1"/>
            <a:endParaRPr lang="es-PA" dirty="0"/>
          </a:p>
          <a:p>
            <a:r>
              <a:rPr lang="es-PA" dirty="0" smtClean="0"/>
              <a:t>En el caso de una división y una multiplicación el resultado obtenido es el siguiente: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457574"/>
            <a:ext cx="500762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2914651"/>
            <a:ext cx="2685273" cy="5429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62" y="3820863"/>
            <a:ext cx="2705206" cy="5796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699" y="4925961"/>
            <a:ext cx="4516969" cy="8176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" y="6173734"/>
            <a:ext cx="3018428" cy="5143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759" y="6183833"/>
            <a:ext cx="2993990" cy="5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Como los 1 y 0 para los números se necesitan diferentes tipos de representación para los datos, números, letras entre el sistema digital y los periféricos.</a:t>
            </a:r>
          </a:p>
          <a:p>
            <a:r>
              <a:rPr lang="es-PA" dirty="0" smtClean="0"/>
              <a:t>Código gray</a:t>
            </a:r>
          </a:p>
          <a:p>
            <a:pPr lvl="1"/>
            <a:r>
              <a:rPr lang="es-PA" dirty="0" smtClean="0"/>
              <a:t>No ponderado</a:t>
            </a:r>
          </a:p>
          <a:p>
            <a:pPr lvl="1"/>
            <a:r>
              <a:rPr lang="es-PA" dirty="0" smtClean="0"/>
              <a:t>No utilizado para </a:t>
            </a:r>
            <a:r>
              <a:rPr lang="es-PA" dirty="0" err="1" smtClean="0"/>
              <a:t>operacins</a:t>
            </a:r>
            <a:r>
              <a:rPr lang="es-PA" dirty="0" smtClean="0"/>
              <a:t> aritméticas</a:t>
            </a:r>
          </a:p>
          <a:p>
            <a:pPr lvl="1"/>
            <a:r>
              <a:rPr lang="es-PA" dirty="0" smtClean="0"/>
              <a:t>Solo cambia un bit a la vez</a:t>
            </a:r>
          </a:p>
          <a:p>
            <a:r>
              <a:rPr lang="es-PA" dirty="0" smtClean="0"/>
              <a:t>¿Cómo es la conversión en gray?</a:t>
            </a:r>
          </a:p>
          <a:p>
            <a:pPr lvl="1"/>
            <a:r>
              <a:rPr lang="es-PA" dirty="0" smtClean="0"/>
              <a:t>El MSB del número a transformar es el LSB del código gray</a:t>
            </a:r>
          </a:p>
          <a:p>
            <a:pPr lvl="1"/>
            <a:r>
              <a:rPr lang="es-PA" dirty="0" smtClean="0"/>
              <a:t>Empezando de la izquierda añadir sin tomar el </a:t>
            </a:r>
            <a:r>
              <a:rPr lang="es-PA" dirty="0" err="1" smtClean="0"/>
              <a:t>carry</a:t>
            </a:r>
            <a:r>
              <a:rPr lang="es-PA" dirty="0" smtClean="0"/>
              <a:t> cada par adyacente de bits al siguiente gray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4929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binario 11001 a gray</a:t>
            </a:r>
          </a:p>
          <a:p>
            <a:endParaRPr lang="es-PA" dirty="0"/>
          </a:p>
          <a:p>
            <a:r>
              <a:rPr lang="es-PA" dirty="0" smtClean="0"/>
              <a:t>Par </a:t>
            </a:r>
            <a:r>
              <a:rPr lang="es-PA" dirty="0" err="1" smtClean="0"/>
              <a:t>aconvertir</a:t>
            </a:r>
            <a:r>
              <a:rPr lang="es-PA" dirty="0" smtClean="0"/>
              <a:t> de código gray a binario:</a:t>
            </a:r>
          </a:p>
          <a:p>
            <a:pPr lvl="1"/>
            <a:r>
              <a:rPr lang="es-PA" dirty="0" smtClean="0"/>
              <a:t>El MSB del numero binario es colocado a la extrema izquierda</a:t>
            </a:r>
          </a:p>
          <a:p>
            <a:pPr lvl="1"/>
            <a:r>
              <a:rPr lang="es-PA" dirty="0" smtClean="0"/>
              <a:t>Arrancando por la izquierda añada un nuevo </a:t>
            </a:r>
            <a:r>
              <a:rPr lang="es-PA" dirty="0" err="1" smtClean="0"/>
              <a:t>bie</a:t>
            </a:r>
            <a:r>
              <a:rPr lang="es-PA" dirty="0" smtClean="0"/>
              <a:t> del código al siguiente gray sin tomar en  cuenta el </a:t>
            </a:r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out</a:t>
            </a:r>
            <a:r>
              <a:rPr lang="es-PA" dirty="0" smtClean="0"/>
              <a:t> y así obteniendo el binario.</a:t>
            </a:r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Vonvertir</a:t>
            </a:r>
            <a:r>
              <a:rPr lang="es-PA" dirty="0" smtClean="0"/>
              <a:t> 10111 gray a binario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9" y="1323976"/>
            <a:ext cx="3209701" cy="10953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4210050"/>
            <a:ext cx="319767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Tabla de binario, decimal y gray</a:t>
            </a:r>
          </a:p>
          <a:p>
            <a:r>
              <a:rPr lang="es-PA" dirty="0" smtClean="0"/>
              <a:t>El código gray se usa en el mapa de </a:t>
            </a:r>
            <a:r>
              <a:rPr lang="es-PA" dirty="0" err="1" smtClean="0"/>
              <a:t>Karnaugh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512490"/>
            <a:ext cx="5681663" cy="31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 ES ESTUDIANTE IFARHU Y NECESITA LA NOTA PARA MANTENER SU BECA ENTREGUE TODOS LOS DOCUMENTOS CORRESPONDIENTES HASTA EL ÚLTIMO DÍA DE CLASE, NO SE PONDRÁ NOTA DE PASE PARA MANTENER SU BECA.</a:t>
            </a:r>
          </a:p>
          <a:p>
            <a:r>
              <a:rPr lang="en-US" dirty="0" smtClean="0"/>
              <a:t>No </a:t>
            </a:r>
            <a:r>
              <a:rPr lang="en-US" dirty="0"/>
              <a:t>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P-</a:t>
            </a:r>
            <a:r>
              <a:rPr lang="es-PA" dirty="0" err="1" smtClean="0"/>
              <a:t>out</a:t>
            </a:r>
            <a:r>
              <a:rPr lang="es-PA" dirty="0" smtClean="0"/>
              <a:t>-de-n</a:t>
            </a:r>
          </a:p>
          <a:p>
            <a:r>
              <a:rPr lang="es-PA" dirty="0" smtClean="0"/>
              <a:t>Permite combinaciones de p bits y 1 en (n – p) bits a 0</a:t>
            </a:r>
          </a:p>
          <a:p>
            <a:r>
              <a:rPr lang="es-PA" dirty="0" smtClean="0"/>
              <a:t>El número de combinaciones válidas de este es n!/[(n – p)!p!]</a:t>
            </a:r>
          </a:p>
          <a:p>
            <a:r>
              <a:rPr lang="es-PA" dirty="0" smtClean="0"/>
              <a:t>Sirve para detectar errores y leer la cantidad de 1s y 0s de cada combinación</a:t>
            </a:r>
          </a:p>
          <a:p>
            <a:endParaRPr lang="es-PA" dirty="0"/>
          </a:p>
          <a:p>
            <a:r>
              <a:rPr lang="es-PA" dirty="0" smtClean="0"/>
              <a:t>Los códigos de barra usan el </a:t>
            </a:r>
            <a:r>
              <a:rPr lang="es-PA" dirty="0" err="1" smtClean="0"/>
              <a:t>encoding</a:t>
            </a:r>
            <a:r>
              <a:rPr lang="es-PA" dirty="0" smtClean="0"/>
              <a:t> 2-de-5</a:t>
            </a:r>
          </a:p>
          <a:p>
            <a:pPr lvl="1"/>
            <a:r>
              <a:rPr lang="es-PA" dirty="0" smtClean="0"/>
              <a:t>Permite detectar errores de 1 solo bit</a:t>
            </a:r>
          </a:p>
          <a:p>
            <a:pPr lvl="1"/>
            <a:r>
              <a:rPr lang="es-PA" dirty="0" smtClean="0"/>
              <a:t>No permite la corrección de estos errores</a:t>
            </a:r>
          </a:p>
          <a:p>
            <a:pPr lvl="1"/>
            <a:r>
              <a:rPr lang="es-PA" dirty="0" smtClean="0"/>
              <a:t>Permite la distancia </a:t>
            </a:r>
            <a:r>
              <a:rPr lang="es-PA" dirty="0" err="1" smtClean="0"/>
              <a:t>Hamming</a:t>
            </a:r>
            <a:r>
              <a:rPr lang="es-PA" dirty="0" smtClean="0"/>
              <a:t> más pequeña </a:t>
            </a:r>
          </a:p>
        </p:txBody>
      </p:sp>
    </p:spTree>
    <p:extLst>
      <p:ext uri="{BB962C8B-B14F-4D97-AF65-F5344CB8AC3E}">
        <p14:creationId xmlns:p14="http://schemas.microsoft.com/office/powerpoint/2010/main" val="36166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Permiten arreglar las letras también representadas en la siguiente figura en grupos de 1s y 0s.  </a:t>
            </a:r>
          </a:p>
          <a:p>
            <a:r>
              <a:rPr lang="es-PA" dirty="0" smtClean="0"/>
              <a:t>Los 1s son las barras largas y los 0s las barras chicas</a:t>
            </a:r>
          </a:p>
          <a:p>
            <a:r>
              <a:rPr lang="es-PA" dirty="0" smtClean="0"/>
              <a:t>Los 1s son las barras gruesas y los 0s las barras finas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53" y="1210797"/>
            <a:ext cx="3490912" cy="2952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52" y="4877004"/>
            <a:ext cx="881486" cy="5560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51" y="5433018"/>
            <a:ext cx="881487" cy="7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r>
              <a:rPr lang="es-PA" dirty="0" smtClean="0"/>
              <a:t>01100 (negro)</a:t>
            </a:r>
          </a:p>
          <a:p>
            <a:r>
              <a:rPr lang="es-PA" dirty="0" smtClean="0"/>
              <a:t>11000 (barras blancas)</a:t>
            </a:r>
          </a:p>
          <a:p>
            <a:endParaRPr lang="es-PA" dirty="0"/>
          </a:p>
          <a:p>
            <a:r>
              <a:rPr lang="es-PA" dirty="0" smtClean="0"/>
              <a:t>En general las combinaciones impares son representadas por líneas negras y las combinaciones pares por líneas blancas (espacios)</a:t>
            </a:r>
          </a:p>
          <a:p>
            <a:r>
              <a:rPr lang="es-PA" dirty="0" smtClean="0"/>
              <a:t>01100, 11000, 10001 y 00110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100262"/>
            <a:ext cx="881063" cy="9808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4199349"/>
            <a:ext cx="1747838" cy="14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ASCII</a:t>
            </a:r>
          </a:p>
          <a:p>
            <a:r>
              <a:rPr lang="es-PA" dirty="0" smtClean="0"/>
              <a:t>El código ASCII normal tiene 128 símbolos</a:t>
            </a:r>
          </a:p>
          <a:p>
            <a:r>
              <a:rPr lang="es-PA" dirty="0" smtClean="0"/>
              <a:t>El código ASCII extendido tiene 128 símbolos adicionales</a:t>
            </a:r>
          </a:p>
          <a:p>
            <a:endParaRPr lang="es-PA" dirty="0"/>
          </a:p>
          <a:p>
            <a:r>
              <a:rPr lang="es-PA" dirty="0" smtClean="0"/>
              <a:t>EBCDIC: Extended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 </a:t>
            </a:r>
            <a:r>
              <a:rPr lang="es-PA" dirty="0" err="1" smtClean="0"/>
              <a:t>Interchange</a:t>
            </a:r>
            <a:r>
              <a:rPr lang="es-PA" dirty="0" smtClean="0"/>
              <a:t> </a:t>
            </a:r>
            <a:r>
              <a:rPr lang="es-PA" dirty="0" err="1" smtClean="0"/>
              <a:t>Code</a:t>
            </a:r>
            <a:endParaRPr lang="es-PA" dirty="0" smtClean="0"/>
          </a:p>
          <a:p>
            <a:r>
              <a:rPr lang="es-PA" dirty="0" smtClean="0"/>
              <a:t>ANSI: American </a:t>
            </a:r>
            <a:r>
              <a:rPr lang="es-PA" dirty="0" err="1" smtClean="0"/>
              <a:t>National</a:t>
            </a:r>
            <a:r>
              <a:rPr lang="es-PA" dirty="0" smtClean="0"/>
              <a:t> Standard </a:t>
            </a:r>
            <a:r>
              <a:rPr lang="es-PA" dirty="0" err="1" smtClean="0"/>
              <a:t>Institute</a:t>
            </a:r>
            <a:endParaRPr lang="es-PA" dirty="0" smtClean="0"/>
          </a:p>
          <a:p>
            <a:r>
              <a:rPr lang="es-PA" dirty="0" smtClean="0"/>
              <a:t>Universal </a:t>
            </a:r>
            <a:r>
              <a:rPr lang="es-PA" dirty="0" err="1" smtClean="0"/>
              <a:t>Code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UTF-8, UTF-16, UTF-32:  representa a caracteres de 8, 16 y 32 bits</a:t>
            </a:r>
          </a:p>
          <a:p>
            <a:pPr lvl="1"/>
            <a:r>
              <a:rPr lang="es-PA" dirty="0" smtClean="0"/>
              <a:t>Representan caracteres en una manera única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689" y="1442433"/>
            <a:ext cx="3902915" cy="42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Detección de Errores</a:t>
            </a:r>
          </a:p>
          <a:p>
            <a:r>
              <a:rPr lang="es-PA" dirty="0" smtClean="0"/>
              <a:t>Son aquellos que </a:t>
            </a:r>
            <a:r>
              <a:rPr lang="es-PA" dirty="0" err="1" smtClean="0"/>
              <a:t>corrijen</a:t>
            </a:r>
            <a:r>
              <a:rPr lang="es-PA" dirty="0" smtClean="0"/>
              <a:t> errores en la transmisión de datos</a:t>
            </a:r>
          </a:p>
          <a:p>
            <a:r>
              <a:rPr lang="es-PA" dirty="0" smtClean="0"/>
              <a:t>Bit de Paridad</a:t>
            </a:r>
          </a:p>
          <a:p>
            <a:pPr lvl="1"/>
            <a:r>
              <a:rPr lang="es-PA" dirty="0" smtClean="0"/>
              <a:t>Este bit es añadido al dato transmitido normalmente al final </a:t>
            </a:r>
          </a:p>
          <a:p>
            <a:pPr lvl="1"/>
            <a:r>
              <a:rPr lang="es-PA" dirty="0" smtClean="0"/>
              <a:t>Permite paridad par o impar; dependiendo de cual es, se le asigna un 1 o un 0 al final.</a:t>
            </a:r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Determine el bit de paridad para los casos par </a:t>
            </a:r>
            <a:r>
              <a:rPr lang="es-PA" dirty="0"/>
              <a:t>0101101 </a:t>
            </a:r>
            <a:r>
              <a:rPr lang="es-PA" dirty="0" smtClean="0"/>
              <a:t>e impar de 1010001</a:t>
            </a:r>
          </a:p>
          <a:p>
            <a:pPr lvl="1"/>
            <a:r>
              <a:rPr lang="es-PA" dirty="0" smtClean="0"/>
              <a:t>Par</a:t>
            </a:r>
          </a:p>
          <a:p>
            <a:pPr lvl="2"/>
            <a:r>
              <a:rPr lang="es-PA" dirty="0" smtClean="0"/>
              <a:t>Bit de paridad = 0</a:t>
            </a:r>
          </a:p>
          <a:p>
            <a:pPr lvl="2"/>
            <a:r>
              <a:rPr lang="es-PA" dirty="0" smtClean="0"/>
              <a:t>Bits en 1 = 4</a:t>
            </a:r>
          </a:p>
          <a:p>
            <a:pPr lvl="1"/>
            <a:r>
              <a:rPr lang="es-PA" dirty="0" smtClean="0"/>
              <a:t>Impar </a:t>
            </a:r>
          </a:p>
          <a:p>
            <a:pPr lvl="2"/>
            <a:r>
              <a:rPr lang="es-PA" dirty="0" smtClean="0"/>
              <a:t>Bit de paridad = 1</a:t>
            </a:r>
          </a:p>
          <a:p>
            <a:pPr lvl="2"/>
            <a:r>
              <a:rPr lang="es-PA" dirty="0" smtClean="0"/>
              <a:t>Bits en 0 = 3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13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Detección de Errores</a:t>
            </a:r>
          </a:p>
          <a:p>
            <a:r>
              <a:rPr lang="es-PA" dirty="0" smtClean="0"/>
              <a:t>Bloques de código son bits de control añadidos al final del mensaje y son fijos en tamaño.</a:t>
            </a:r>
          </a:p>
          <a:p>
            <a:pPr lvl="1"/>
            <a:r>
              <a:rPr lang="es-PA" dirty="0" smtClean="0"/>
              <a:t>Se puede verificar la paridad horizontal y vertical</a:t>
            </a:r>
          </a:p>
          <a:p>
            <a:r>
              <a:rPr lang="es-PA" dirty="0" smtClean="0"/>
              <a:t>La distancia </a:t>
            </a:r>
            <a:r>
              <a:rPr lang="es-PA" dirty="0" err="1" smtClean="0"/>
              <a:t>Hamming</a:t>
            </a:r>
            <a:r>
              <a:rPr lang="es-PA" dirty="0" smtClean="0"/>
              <a:t> corresponde al número total de bits que varían entre dos palabras sucesivas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La </a:t>
            </a:r>
            <a:r>
              <a:rPr lang="es-PA" dirty="0" err="1" smtClean="0"/>
              <a:t>sitancia</a:t>
            </a:r>
            <a:r>
              <a:rPr lang="es-PA" dirty="0" smtClean="0"/>
              <a:t> haming de 3 existe entre la data 111011 y 101010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Representar OUI en ASCII tanto en horizontal como en vertical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4697865"/>
            <a:ext cx="4075855" cy="14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Verificando paridad Horizontal y Vertical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65" y="2251981"/>
            <a:ext cx="2973378" cy="31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polinomio T(x) es múltiplo de G(x).  Este corresponde a la representación de los datos redundantes agregados.</a:t>
            </a:r>
          </a:p>
          <a:p>
            <a:r>
              <a:rPr lang="es-PA" dirty="0" smtClean="0"/>
              <a:t>Ejemplos de polinomios para detección de errores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3301753"/>
            <a:ext cx="6316848" cy="21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código </a:t>
            </a:r>
            <a:r>
              <a:rPr lang="es-PA" dirty="0" err="1" smtClean="0"/>
              <a:t>binaro</a:t>
            </a:r>
            <a:r>
              <a:rPr lang="es-PA" dirty="0" smtClean="0"/>
              <a:t> correspondiente b_(n-1)b_(n-2) … b1b0 al polinomio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Asumiento</a:t>
            </a:r>
            <a:r>
              <a:rPr lang="es-PA" dirty="0" smtClean="0"/>
              <a:t> I(x) como el polinomio asociado.</a:t>
            </a:r>
          </a:p>
          <a:p>
            <a:r>
              <a:rPr lang="es-PA" dirty="0" smtClean="0"/>
              <a:t>Suponiendo G(x) es una r como generador del polinomio y el mensaje puede ser codificado por las siguientes operaciones</a:t>
            </a:r>
          </a:p>
          <a:p>
            <a:pPr lvl="1"/>
            <a:r>
              <a:rPr lang="es-PA" dirty="0" smtClean="0"/>
              <a:t>Multiplicar I(x) por </a:t>
            </a:r>
            <a:r>
              <a:rPr lang="es-PA" dirty="0" err="1" smtClean="0"/>
              <a:t>x^r</a:t>
            </a:r>
            <a:r>
              <a:rPr lang="es-PA" dirty="0" smtClean="0"/>
              <a:t> (o añadir r ceros al final de I(x))</a:t>
            </a:r>
          </a:p>
          <a:p>
            <a:pPr lvl="1"/>
            <a:r>
              <a:rPr lang="es-PA" dirty="0" smtClean="0"/>
              <a:t>Descomponer I(x)</a:t>
            </a:r>
            <a:r>
              <a:rPr lang="es-PA" dirty="0" err="1" smtClean="0"/>
              <a:t>x^r</a:t>
            </a:r>
            <a:r>
              <a:rPr lang="es-PA" dirty="0" smtClean="0"/>
              <a:t> en la forma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Determinar el polinomio cíclico T(x)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5" y="2631621"/>
            <a:ext cx="4593839" cy="699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21" y="5138057"/>
            <a:ext cx="2201968" cy="657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21" y="6248401"/>
            <a:ext cx="1915802" cy="4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Considerar la información inicial 101101 I(x) = x^5 + x^3 + x^2 + 1.  Usando el polinomio generador de la forma G(x) = x^3 + x + 1 (r = 3).  Determinar el polinomio T(x)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= 101101 000 (añadimos 0s al final)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entre G(x) lleva al cociente Q(x) = 100001 y el </a:t>
            </a:r>
            <a:r>
              <a:rPr lang="es-PA" dirty="0" err="1" smtClean="0"/>
              <a:t>residoo</a:t>
            </a:r>
            <a:r>
              <a:rPr lang="es-PA" dirty="0" smtClean="0"/>
              <a:t> R(x) = 011</a:t>
            </a:r>
          </a:p>
          <a:p>
            <a:pPr lvl="1"/>
            <a:r>
              <a:rPr lang="es-PA" dirty="0" smtClean="0"/>
              <a:t>El polinomio </a:t>
            </a:r>
            <a:r>
              <a:rPr lang="es-PA" dirty="0" err="1" smtClean="0"/>
              <a:t>Tx</a:t>
            </a:r>
            <a:r>
              <a:rPr lang="es-PA" dirty="0" smtClean="0"/>
              <a:t>) se da añadiendo r bits de R(x) al final de I(x), este es T(x) = 101101011</a:t>
            </a:r>
          </a:p>
          <a:p>
            <a:pPr lvl="1"/>
            <a:r>
              <a:rPr lang="es-PA" dirty="0" smtClean="0"/>
              <a:t>En la forma T(x) + E(X), asumimos la forma es efecto del error E con un código base de polinomio generador G(x), podemos detectar</a:t>
            </a:r>
          </a:p>
          <a:p>
            <a:pPr lvl="2"/>
            <a:r>
              <a:rPr lang="es-PA" dirty="0" smtClean="0"/>
              <a:t>Todos los errores sencillos (E = 10… 0)</a:t>
            </a:r>
          </a:p>
          <a:p>
            <a:pPr lvl="2"/>
            <a:r>
              <a:rPr lang="es-PA" dirty="0" smtClean="0"/>
              <a:t>Todos los errores dobles (E = 10… 010… 0)</a:t>
            </a:r>
          </a:p>
          <a:p>
            <a:pPr lvl="1"/>
            <a:r>
              <a:rPr lang="es-PA" dirty="0" smtClean="0"/>
              <a:t>Todos los errores relativos a un número impar de bits (E tiene números impares de bits 1) si x + 1 divide G(x)</a:t>
            </a:r>
          </a:p>
          <a:p>
            <a:pPr lvl="1"/>
            <a:r>
              <a:rPr lang="es-PA" dirty="0" smtClean="0"/>
              <a:t>Todos los errores de serie (E = 0… 01…. 10… 0) de longitud más pequeña que el grado de R(x)</a:t>
            </a:r>
          </a:p>
        </p:txBody>
      </p:sp>
    </p:spTree>
    <p:extLst>
      <p:ext uri="{BB962C8B-B14F-4D97-AF65-F5344CB8AC3E}">
        <p14:creationId xmlns:p14="http://schemas.microsoft.com/office/powerpoint/2010/main" val="781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1224"/>
            <a:ext cx="8946541" cy="46771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smtClean="0"/>
              <a:t>Si no </a:t>
            </a:r>
            <a:r>
              <a:rPr lang="en-US" dirty="0" err="1" smtClean="0"/>
              <a:t>posee</a:t>
            </a:r>
            <a:r>
              <a:rPr lang="en-US" dirty="0" smtClean="0"/>
              <a:t> nota de </a:t>
            </a:r>
            <a:r>
              <a:rPr lang="en-US" dirty="0" err="1" smtClean="0"/>
              <a:t>pase</a:t>
            </a:r>
            <a:r>
              <a:rPr lang="en-US" dirty="0" smtClean="0"/>
              <a:t> de la </a:t>
            </a:r>
            <a:r>
              <a:rPr lang="en-US" dirty="0" err="1" smtClean="0"/>
              <a:t>materia</a:t>
            </a:r>
            <a:r>
              <a:rPr lang="en-US" dirty="0" smtClean="0"/>
              <a:t>,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Si el </a:t>
            </a:r>
            <a:r>
              <a:rPr lang="en-US" dirty="0" err="1" smtClean="0"/>
              <a:t>falta</a:t>
            </a:r>
            <a:r>
              <a:rPr lang="en-US" dirty="0" smtClean="0"/>
              <a:t> el </a:t>
            </a:r>
            <a:r>
              <a:rPr lang="en-US" dirty="0" err="1" smtClean="0"/>
              <a:t>proyecto</a:t>
            </a:r>
            <a:r>
              <a:rPr lang="en-US" dirty="0" smtClean="0"/>
              <a:t> final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972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Pueden referir dos posibilidades:</a:t>
            </a:r>
          </a:p>
          <a:p>
            <a:pPr lvl="1"/>
            <a:r>
              <a:rPr lang="es-PA" dirty="0" smtClean="0"/>
              <a:t>Nivel bajo (0)</a:t>
            </a:r>
          </a:p>
          <a:p>
            <a:pPr lvl="1"/>
            <a:r>
              <a:rPr lang="es-PA" dirty="0" smtClean="0"/>
              <a:t>Nivel alto (1)</a:t>
            </a:r>
          </a:p>
          <a:p>
            <a:r>
              <a:rPr lang="es-PA" dirty="0" smtClean="0"/>
              <a:t>Cada nivel lógico tiene un </a:t>
            </a:r>
            <a:r>
              <a:rPr lang="es-PA" dirty="0" err="1" smtClean="0"/>
              <a:t>ciercuito</a:t>
            </a:r>
            <a:r>
              <a:rPr lang="es-PA" dirty="0" smtClean="0"/>
              <a:t> equivalente sin embargo la parte electrónica de la compuerta es diferente a su equivalente eléctrico.</a:t>
            </a:r>
          </a:p>
          <a:p>
            <a:pPr lvl="1"/>
            <a:r>
              <a:rPr lang="es-PA" dirty="0" smtClean="0"/>
              <a:t>Más rápida, pequeña  y consume menos</a:t>
            </a:r>
          </a:p>
          <a:p>
            <a:r>
              <a:rPr lang="es-PA" dirty="0" smtClean="0"/>
              <a:t>El siguiente circuito equivale a un NOT, AND y 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77" y="714385"/>
            <a:ext cx="5180120" cy="20383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4930849"/>
            <a:ext cx="5235045" cy="16022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8" y="4723212"/>
            <a:ext cx="4742185" cy="18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El siguiente circuito corresponde a un XOR</a:t>
            </a:r>
          </a:p>
          <a:p>
            <a:endParaRPr lang="es-PA" dirty="0"/>
          </a:p>
          <a:p>
            <a:r>
              <a:rPr lang="es-PA" dirty="0" smtClean="0"/>
              <a:t>Las compuertas lógicas pueden ser utilizadas para combinar señales basadas en funciones booleanas</a:t>
            </a:r>
          </a:p>
          <a:p>
            <a:r>
              <a:rPr lang="es-PA" dirty="0" smtClean="0"/>
              <a:t>Se descomponen en los circuitos anteriores, de los cuales veremos el primero, compuerta NOT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09" y="191460"/>
            <a:ext cx="4256053" cy="23557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17" y="4163764"/>
            <a:ext cx="2015099" cy="7130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48" y="3945391"/>
            <a:ext cx="1334181" cy="22425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960" y="3945390"/>
            <a:ext cx="1293239" cy="8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Compuerta AND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Compuerta 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Compuerta 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01" y="1406977"/>
            <a:ext cx="2535297" cy="10749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684" y="1660752"/>
            <a:ext cx="1302113" cy="4469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06" y="680064"/>
            <a:ext cx="1029508" cy="17977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201" y="2879651"/>
            <a:ext cx="2248464" cy="10392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684" y="3210795"/>
            <a:ext cx="1404876" cy="3769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806" y="2582582"/>
            <a:ext cx="1361119" cy="1633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201" y="4370593"/>
            <a:ext cx="1932692" cy="10069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2258" y="4631970"/>
            <a:ext cx="3509415" cy="38993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6038" y="4370593"/>
            <a:ext cx="1350272" cy="15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265925"/>
          </a:xfrm>
        </p:spPr>
        <p:txBody>
          <a:bodyPr>
            <a:normAutofit/>
          </a:bodyPr>
          <a:lstStyle/>
          <a:p>
            <a:r>
              <a:rPr lang="es-PA" dirty="0" smtClean="0"/>
              <a:t>Compuertas </a:t>
            </a:r>
            <a:r>
              <a:rPr lang="es-PA" dirty="0" err="1" smtClean="0"/>
              <a:t>Logicas</a:t>
            </a:r>
            <a:r>
              <a:rPr lang="es-PA" dirty="0" smtClean="0"/>
              <a:t> Complementarias</a:t>
            </a:r>
          </a:p>
          <a:p>
            <a:r>
              <a:rPr lang="es-PA" dirty="0" smtClean="0"/>
              <a:t>NAND</a:t>
            </a:r>
          </a:p>
          <a:p>
            <a:r>
              <a:rPr lang="es-PA" dirty="0" smtClean="0"/>
              <a:t>NOR</a:t>
            </a:r>
          </a:p>
          <a:p>
            <a:r>
              <a:rPr lang="es-PA" dirty="0" smtClean="0"/>
              <a:t>XNOR</a:t>
            </a:r>
          </a:p>
          <a:p>
            <a:endParaRPr lang="es-PA" dirty="0"/>
          </a:p>
          <a:p>
            <a:r>
              <a:rPr lang="es-PA" dirty="0" smtClean="0"/>
              <a:t>Las compuertas NAND y NOR son consideradas compuertas universales</a:t>
            </a:r>
          </a:p>
          <a:p>
            <a:pPr lvl="1"/>
            <a:r>
              <a:rPr lang="es-PA" dirty="0" smtClean="0"/>
              <a:t>Cualquier conjunto digital puede ser representado por este tipo de compuertas</a:t>
            </a:r>
          </a:p>
          <a:p>
            <a:r>
              <a:rPr lang="es-PA" dirty="0" smtClean="0"/>
              <a:t>Ni la XOR y XNOR son consideradas universales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33" y="1733550"/>
            <a:ext cx="1236211" cy="3912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33" y="2178905"/>
            <a:ext cx="1261154" cy="3646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33" y="2597725"/>
            <a:ext cx="3520854" cy="39120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334" y="1837365"/>
            <a:ext cx="6443673" cy="8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265925"/>
          </a:xfrm>
        </p:spPr>
        <p:txBody>
          <a:bodyPr>
            <a:normAutofit/>
          </a:bodyPr>
          <a:lstStyle/>
          <a:p>
            <a:r>
              <a:rPr lang="es-PA" dirty="0" smtClean="0"/>
              <a:t>Buffer </a:t>
            </a:r>
            <a:r>
              <a:rPr lang="es-PA" dirty="0" err="1" smtClean="0"/>
              <a:t>Tri</a:t>
            </a:r>
            <a:r>
              <a:rPr lang="es-PA" dirty="0" smtClean="0"/>
              <a:t> Estados</a:t>
            </a:r>
          </a:p>
          <a:p>
            <a:r>
              <a:rPr lang="es-PA" dirty="0" smtClean="0"/>
              <a:t>Funciona como una señal controlada por un </a:t>
            </a:r>
            <a:r>
              <a:rPr lang="es-PA" dirty="0" err="1" smtClean="0"/>
              <a:t>switch</a:t>
            </a:r>
            <a:endParaRPr lang="es-PA" dirty="0" smtClean="0"/>
          </a:p>
          <a:p>
            <a:r>
              <a:rPr lang="es-PA" dirty="0" smtClean="0"/>
              <a:t>Una señal de </a:t>
            </a:r>
            <a:r>
              <a:rPr lang="es-PA" dirty="0" err="1" smtClean="0"/>
              <a:t>Enable</a:t>
            </a:r>
            <a:r>
              <a:rPr lang="es-PA" dirty="0" smtClean="0"/>
              <a:t> habilita la salida, de lo contrario se mantiene en alta impedancia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70" y="3560969"/>
            <a:ext cx="2217153" cy="15553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83" y="3255623"/>
            <a:ext cx="2097946" cy="21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Función lógica</a:t>
            </a:r>
          </a:p>
          <a:p>
            <a:r>
              <a:rPr lang="es-PA" dirty="0" smtClean="0"/>
              <a:t>Se da cuando para una combinación de entradas se tiene una salida definida.</a:t>
            </a:r>
          </a:p>
          <a:p>
            <a:r>
              <a:rPr lang="es-PA" dirty="0" smtClean="0"/>
              <a:t>El número de estas </a:t>
            </a:r>
            <a:r>
              <a:rPr lang="es-PA" dirty="0" err="1" smtClean="0"/>
              <a:t>combinacioens</a:t>
            </a:r>
            <a:r>
              <a:rPr lang="es-PA" dirty="0" smtClean="0"/>
              <a:t> es 2^n para n variables de entrada</a:t>
            </a:r>
          </a:p>
          <a:p>
            <a:r>
              <a:rPr lang="es-PA" dirty="0" smtClean="0"/>
              <a:t>Una función lógica es indefinida si al menos para una de las condiciones de entrada no se conoce el nivel de salida.</a:t>
            </a:r>
          </a:p>
          <a:p>
            <a:r>
              <a:rPr lang="es-PA" dirty="0" smtClean="0"/>
              <a:t>Cuando un sistema lógico es implementado pueden ocurrir dos cosas</a:t>
            </a:r>
          </a:p>
          <a:p>
            <a:pPr lvl="1"/>
            <a:r>
              <a:rPr lang="es-PA" dirty="0" smtClean="0"/>
              <a:t>Una de las combinaciones puede no existir funcionalmente en el sistema (condición prohibida)</a:t>
            </a:r>
          </a:p>
          <a:p>
            <a:pPr lvl="2"/>
            <a:r>
              <a:rPr lang="es-PA" dirty="0"/>
              <a:t>-</a:t>
            </a:r>
            <a:endParaRPr lang="es-PA" dirty="0" smtClean="0"/>
          </a:p>
          <a:p>
            <a:pPr lvl="1"/>
            <a:r>
              <a:rPr lang="es-PA" dirty="0" smtClean="0"/>
              <a:t>Una de las combinaciones existen pero pueden tomar estados tanto como 0 o 1 (condición no importa).</a:t>
            </a:r>
          </a:p>
          <a:p>
            <a:pPr lvl="2"/>
            <a:r>
              <a:rPr lang="es-PA" dirty="0" smtClean="0"/>
              <a:t>X o </a:t>
            </a:r>
            <a:r>
              <a:rPr lang="es-PA" dirty="0" smtClean="0">
                <a:sym typeface="Symbol" panose="05050102010706020507" pitchFamily="18" charset="2"/>
              </a:rPr>
              <a:t>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fin pueden ser 0, 1, x o –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Una función con n variables puede representarse por una tabla de verdad de n+1 columnas y un máximo de 2^n líneas.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062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Correspondencia entre una tabla de verdad y una función lógica</a:t>
            </a:r>
          </a:p>
          <a:p>
            <a:r>
              <a:rPr lang="es-PA" dirty="0" smtClean="0"/>
              <a:t>Sea X(A, B, C) la función lógica definida por la tabla de verdad</a:t>
            </a:r>
          </a:p>
          <a:p>
            <a:r>
              <a:rPr lang="es-PA" dirty="0" smtClean="0"/>
              <a:t>Supongamos que la función X(A, B, C) puede ser escrita como la siguiente suma de productos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tres variables !ABC corresponde a los </a:t>
            </a:r>
            <a:r>
              <a:rPr lang="es-PA" dirty="0" err="1" smtClean="0"/>
              <a:t>minterminos</a:t>
            </a:r>
            <a:r>
              <a:rPr lang="es-PA" dirty="0" smtClean="0"/>
              <a:t>, !AB no corresponde a un </a:t>
            </a:r>
            <a:r>
              <a:rPr lang="es-PA" dirty="0" err="1" smtClean="0"/>
              <a:t>mintermino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299" y="2701070"/>
            <a:ext cx="6936242" cy="3697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41" y="2566174"/>
            <a:ext cx="2097059" cy="6395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99" y="3166787"/>
            <a:ext cx="3006695" cy="23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También podemos referir la misma tabla anterior en función de los </a:t>
            </a:r>
            <a:r>
              <a:rPr lang="es-PA" dirty="0" err="1" smtClean="0"/>
              <a:t>maxiterminos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Un </a:t>
            </a:r>
            <a:r>
              <a:rPr lang="es-PA" dirty="0" err="1" smtClean="0"/>
              <a:t>maxitermino</a:t>
            </a:r>
            <a:r>
              <a:rPr lang="es-PA" dirty="0" smtClean="0"/>
              <a:t> es representado, en este caso, por 3 variables</a:t>
            </a:r>
          </a:p>
          <a:p>
            <a:pPr lvl="1"/>
            <a:r>
              <a:rPr lang="es-PA" dirty="0" smtClean="0"/>
              <a:t>A + B + !C es un </a:t>
            </a:r>
            <a:r>
              <a:rPr lang="es-PA" dirty="0" err="1" smtClean="0"/>
              <a:t>maxitermino</a:t>
            </a:r>
            <a:endParaRPr lang="es-PA" dirty="0" smtClean="0"/>
          </a:p>
          <a:p>
            <a:pPr lvl="1"/>
            <a:r>
              <a:rPr lang="es-PA" dirty="0" smtClean="0"/>
              <a:t>B + !C no es un </a:t>
            </a:r>
            <a:r>
              <a:rPr lang="es-PA" dirty="0" err="1" smtClean="0"/>
              <a:t>maxitermino</a:t>
            </a:r>
            <a:endParaRPr lang="es-PA" dirty="0" smtClean="0"/>
          </a:p>
          <a:p>
            <a:r>
              <a:rPr lang="es-PA" dirty="0" smtClean="0"/>
              <a:t>La forma canónica corresponde a la tabla booleana de expresión lógica representada por los </a:t>
            </a:r>
            <a:r>
              <a:rPr lang="es-PA" dirty="0" err="1" smtClean="0"/>
              <a:t>maxiterminos</a:t>
            </a:r>
            <a:r>
              <a:rPr lang="es-PA" dirty="0" smtClean="0"/>
              <a:t> o los </a:t>
            </a:r>
            <a:r>
              <a:rPr lang="es-PA" dirty="0" err="1" smtClean="0"/>
              <a:t>minterminos</a:t>
            </a:r>
            <a:r>
              <a:rPr lang="es-PA" dirty="0"/>
              <a:t> </a:t>
            </a:r>
            <a:r>
              <a:rPr lang="es-PA" dirty="0" smtClean="0"/>
              <a:t>es la siguiente</a:t>
            </a:r>
          </a:p>
          <a:p>
            <a:endParaRPr lang="es-PA" dirty="0"/>
          </a:p>
          <a:p>
            <a:r>
              <a:rPr lang="es-PA" dirty="0" smtClean="0"/>
              <a:t>La función X puede ser escrita en suma de productos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79" y="1733550"/>
            <a:ext cx="3083263" cy="23030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32" y="1733550"/>
            <a:ext cx="5363188" cy="8753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85" y="5031241"/>
            <a:ext cx="4016830" cy="51405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285" y="5906580"/>
            <a:ext cx="5673898" cy="71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4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La relación de </a:t>
            </a:r>
            <a:r>
              <a:rPr lang="es-PA" dirty="0" err="1" smtClean="0"/>
              <a:t>minterminos</a:t>
            </a:r>
            <a:r>
              <a:rPr lang="es-PA" dirty="0" smtClean="0"/>
              <a:t> y </a:t>
            </a:r>
            <a:r>
              <a:rPr lang="es-PA" dirty="0" err="1" smtClean="0"/>
              <a:t>maxiterminos</a:t>
            </a:r>
            <a:r>
              <a:rPr lang="es-PA" dirty="0" smtClean="0"/>
              <a:t> de una función lógica es:</a:t>
            </a:r>
          </a:p>
          <a:p>
            <a:endParaRPr lang="es-PA" dirty="0"/>
          </a:p>
          <a:p>
            <a:r>
              <a:rPr lang="es-PA" dirty="0" smtClean="0"/>
              <a:t>Sea n el número de variables de una función lógica</a:t>
            </a:r>
          </a:p>
          <a:p>
            <a:pPr lvl="1"/>
            <a:r>
              <a:rPr lang="es-PA" dirty="0" smtClean="0"/>
              <a:t>La suma de todos los 2^n </a:t>
            </a:r>
            <a:r>
              <a:rPr lang="es-PA" dirty="0" err="1" smtClean="0"/>
              <a:t>minterminos</a:t>
            </a:r>
            <a:r>
              <a:rPr lang="es-PA" dirty="0" smtClean="0"/>
              <a:t> es igual a 1</a:t>
            </a:r>
          </a:p>
          <a:p>
            <a:pPr lvl="1"/>
            <a:r>
              <a:rPr lang="es-PA" dirty="0" smtClean="0"/>
              <a:t>El producto de todos los 2^n </a:t>
            </a:r>
            <a:r>
              <a:rPr lang="es-PA" dirty="0" err="1" smtClean="0"/>
              <a:t>maxiterminos</a:t>
            </a:r>
            <a:r>
              <a:rPr lang="es-PA" dirty="0" smtClean="0"/>
              <a:t> de una función es igual a 0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97" y="1733550"/>
            <a:ext cx="5231820" cy="4653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2" y="3426992"/>
            <a:ext cx="2562225" cy="32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39403"/>
            <a:ext cx="10002492" cy="5280337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1: </a:t>
            </a:r>
            <a:r>
              <a:rPr lang="es-PA" b="1" dirty="0" err="1" smtClean="0"/>
              <a:t>Combinational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r>
              <a:rPr lang="es-PA" b="1" dirty="0" smtClean="0"/>
              <a:t>.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2:  </a:t>
            </a:r>
            <a:r>
              <a:rPr lang="es-PA" b="1" dirty="0" err="1" smtClean="0"/>
              <a:t>Sequential</a:t>
            </a:r>
            <a:r>
              <a:rPr lang="es-PA" b="1" dirty="0" smtClean="0"/>
              <a:t> and </a:t>
            </a:r>
            <a:r>
              <a:rPr lang="es-PA" b="1" dirty="0" err="1" smtClean="0"/>
              <a:t>Arithmetic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endParaRPr lang="es-PA" b="1" dirty="0" smtClean="0"/>
          </a:p>
          <a:p>
            <a:pPr lvl="1"/>
            <a:r>
              <a:rPr lang="es-PA" dirty="0" smtClean="0"/>
              <a:t>Hayes</a:t>
            </a:r>
            <a:r>
              <a:rPr lang="es-PA" dirty="0"/>
              <a:t>, John P. </a:t>
            </a:r>
            <a:r>
              <a:rPr lang="es-PA" dirty="0" err="1"/>
              <a:t>Introduction</a:t>
            </a:r>
            <a:r>
              <a:rPr lang="es-PA" dirty="0"/>
              <a:t> to digital </a:t>
            </a:r>
            <a:r>
              <a:rPr lang="es-PA" dirty="0" err="1"/>
              <a:t>logic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. Addison-Wesley Iberoamericana, Estados Unidos, 1996. 352 </a:t>
            </a:r>
            <a:endParaRPr lang="es-PA" dirty="0" smtClean="0"/>
          </a:p>
          <a:p>
            <a:pPr lvl="1"/>
            <a:r>
              <a:rPr lang="es-PA" dirty="0" err="1"/>
              <a:t>Ercegovac</a:t>
            </a:r>
            <a:r>
              <a:rPr lang="es-PA" dirty="0"/>
              <a:t>, Milos; </a:t>
            </a:r>
            <a:r>
              <a:rPr lang="es-PA" dirty="0" err="1"/>
              <a:t>Lang</a:t>
            </a:r>
            <a:r>
              <a:rPr lang="es-PA" dirty="0"/>
              <a:t>, </a:t>
            </a:r>
            <a:r>
              <a:rPr lang="es-PA" dirty="0" smtClean="0"/>
              <a:t>T.  Digital </a:t>
            </a:r>
            <a:r>
              <a:rPr lang="es-PA" dirty="0" err="1"/>
              <a:t>systems</a:t>
            </a:r>
            <a:r>
              <a:rPr lang="es-PA" dirty="0"/>
              <a:t> and </a:t>
            </a:r>
            <a:r>
              <a:rPr lang="es-PA" dirty="0" err="1"/>
              <a:t>harware</a:t>
            </a:r>
            <a:r>
              <a:rPr lang="es-PA" dirty="0"/>
              <a:t>-firmware </a:t>
            </a:r>
            <a:r>
              <a:rPr lang="es-PA" dirty="0" err="1" smtClean="0"/>
              <a:t>algorithms</a:t>
            </a:r>
            <a:r>
              <a:rPr lang="es-PA" dirty="0"/>
              <a:t>.</a:t>
            </a:r>
          </a:p>
          <a:p>
            <a:pPr lvl="1"/>
            <a:r>
              <a:rPr lang="es-PA" dirty="0" err="1"/>
              <a:t>Sandige</a:t>
            </a:r>
            <a:r>
              <a:rPr lang="es-PA" dirty="0"/>
              <a:t>, R. S. Modern digital </a:t>
            </a:r>
            <a:r>
              <a:rPr lang="es-PA" dirty="0" err="1"/>
              <a:t>design</a:t>
            </a:r>
            <a:r>
              <a:rPr lang="es-PA" dirty="0" smtClean="0"/>
              <a:t>.</a:t>
            </a:r>
            <a:endParaRPr lang="es-PA" dirty="0"/>
          </a:p>
          <a:p>
            <a:pPr lvl="1"/>
            <a:r>
              <a:rPr lang="es-PA" dirty="0" err="1"/>
              <a:t>Tokheim</a:t>
            </a:r>
            <a:r>
              <a:rPr lang="es-PA" dirty="0"/>
              <a:t>, </a:t>
            </a:r>
            <a:r>
              <a:rPr lang="es-PA" dirty="0" smtClean="0"/>
              <a:t>Roger.  Electrónica </a:t>
            </a:r>
            <a:r>
              <a:rPr lang="es-PA" dirty="0"/>
              <a:t>digital: principios y </a:t>
            </a:r>
            <a:r>
              <a:rPr lang="es-PA" dirty="0" smtClean="0"/>
              <a:t>aplicaciones</a:t>
            </a:r>
            <a:endParaRPr lang="es-PA" dirty="0"/>
          </a:p>
          <a:p>
            <a:pPr lvl="1"/>
            <a:r>
              <a:rPr lang="es-PA" dirty="0" err="1"/>
              <a:t>Acha</a:t>
            </a:r>
            <a:r>
              <a:rPr lang="es-PA" dirty="0"/>
              <a:t>, </a:t>
            </a:r>
            <a:r>
              <a:rPr lang="es-PA" dirty="0" smtClean="0"/>
              <a:t>Santiago.  Electrónica </a:t>
            </a:r>
            <a:r>
              <a:rPr lang="es-PA" dirty="0"/>
              <a:t>Digital, lógica digital </a:t>
            </a:r>
            <a:r>
              <a:rPr lang="es-PA" dirty="0" smtClean="0"/>
              <a:t>Integrada</a:t>
            </a:r>
            <a:endParaRPr lang="es-PA" dirty="0"/>
          </a:p>
          <a:p>
            <a:pPr lvl="1"/>
            <a:r>
              <a:rPr lang="pt-BR" dirty="0" err="1"/>
              <a:t>Tavernier</a:t>
            </a:r>
            <a:r>
              <a:rPr lang="pt-BR" dirty="0"/>
              <a:t>, </a:t>
            </a:r>
            <a:r>
              <a:rPr lang="pt-BR" dirty="0" smtClean="0"/>
              <a:t>Ch.  Circuitos </a:t>
            </a:r>
            <a:r>
              <a:rPr lang="pt-BR" dirty="0"/>
              <a:t>lógicos </a:t>
            </a:r>
            <a:r>
              <a:rPr lang="pt-BR" dirty="0" err="1" smtClean="0"/>
              <a:t>programables</a:t>
            </a:r>
            <a:endParaRPr lang="pt-BR" dirty="0" smtClean="0"/>
          </a:p>
          <a:p>
            <a:pPr lvl="1"/>
            <a:r>
              <a:rPr lang="en-US" dirty="0" err="1"/>
              <a:t>Weste</a:t>
            </a:r>
            <a:r>
              <a:rPr lang="en-US" dirty="0"/>
              <a:t>, </a:t>
            </a:r>
            <a:r>
              <a:rPr lang="en-US" dirty="0" err="1"/>
              <a:t>Niel</a:t>
            </a:r>
            <a:r>
              <a:rPr lang="en-US" dirty="0"/>
              <a:t>; </a:t>
            </a:r>
            <a:r>
              <a:rPr lang="en-US" dirty="0" err="1"/>
              <a:t>Eshragian</a:t>
            </a:r>
            <a:r>
              <a:rPr lang="en-US" dirty="0"/>
              <a:t>, </a:t>
            </a:r>
            <a:r>
              <a:rPr lang="en-US" dirty="0" smtClean="0"/>
              <a:t>K. Principals </a:t>
            </a:r>
            <a:r>
              <a:rPr lang="en-US" dirty="0"/>
              <a:t>of CMOS VLSI design: a systems perspective</a:t>
            </a:r>
            <a:r>
              <a:rPr lang="en-US" dirty="0" smtClean="0"/>
              <a:t>.</a:t>
            </a:r>
          </a:p>
          <a:p>
            <a:pPr lvl="1"/>
            <a:r>
              <a:rPr lang="es-PA" dirty="0"/>
              <a:t>Reina Acedo, </a:t>
            </a:r>
            <a:r>
              <a:rPr lang="es-PA" dirty="0" smtClean="0"/>
              <a:t>Rafael.  Electrónica </a:t>
            </a:r>
            <a:r>
              <a:rPr lang="es-PA" dirty="0"/>
              <a:t>digital en la práctica. </a:t>
            </a:r>
            <a:endParaRPr lang="es-PA" b="1" dirty="0" smtClean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Algebra booleana</a:t>
            </a:r>
          </a:p>
          <a:p>
            <a:r>
              <a:rPr lang="es-PA" dirty="0" smtClean="0"/>
              <a:t>Es la operación algebraica aplicada a las variables booleanas</a:t>
            </a:r>
          </a:p>
          <a:p>
            <a:r>
              <a:rPr lang="es-PA" dirty="0" smtClean="0"/>
              <a:t>Si X y </a:t>
            </a:r>
            <a:r>
              <a:rPr lang="es-PA" dirty="0" err="1" smtClean="0"/>
              <a:t>Y</a:t>
            </a:r>
            <a:r>
              <a:rPr lang="es-PA" dirty="0" smtClean="0"/>
              <a:t> son funciones lógicas y pueden tomar valores 0 y 1 tenemos las siguientes propiedades posibles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64" y="2608889"/>
            <a:ext cx="6975713" cy="19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18" y="1733549"/>
            <a:ext cx="3036000" cy="6613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5" y="1740352"/>
            <a:ext cx="3080014" cy="6545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08" y="2726589"/>
            <a:ext cx="2565820" cy="5436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98" y="2726588"/>
            <a:ext cx="1943794" cy="5436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098" y="2726588"/>
            <a:ext cx="2341683" cy="5436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711" y="4145532"/>
            <a:ext cx="5599588" cy="13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33550"/>
            <a:ext cx="3412192" cy="6093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218209"/>
            <a:ext cx="4326172" cy="6093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4359967"/>
            <a:ext cx="4278902" cy="53860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5431008"/>
            <a:ext cx="3476765" cy="70853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366" y="2939641"/>
            <a:ext cx="5367632" cy="12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Teoremas de Algebra Booleana</a:t>
            </a:r>
          </a:p>
          <a:p>
            <a:r>
              <a:rPr lang="es-PA" dirty="0" smtClean="0"/>
              <a:t>Gobernado por ciertas propiedades (teoremas)</a:t>
            </a:r>
          </a:p>
          <a:p>
            <a:r>
              <a:rPr lang="es-PA" dirty="0" smtClean="0"/>
              <a:t>Hacen más fácil la relación de </a:t>
            </a:r>
            <a:r>
              <a:rPr lang="es-PA" dirty="0" err="1" smtClean="0"/>
              <a:t>maxiterminos</a:t>
            </a:r>
            <a:r>
              <a:rPr lang="es-PA" dirty="0" smtClean="0"/>
              <a:t>  </a:t>
            </a:r>
            <a:r>
              <a:rPr lang="es-PA" dirty="0" err="1" smtClean="0"/>
              <a:t>minterminos</a:t>
            </a:r>
            <a:r>
              <a:rPr lang="es-PA" dirty="0" smtClean="0"/>
              <a:t> a una representación más simple, no muchas compuertas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estas reglas simples podemos llegar a establecer los otros teoremas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93" y="2587118"/>
            <a:ext cx="3329062" cy="211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Teoremas de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Teorema de Absorción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Teorema de factorización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Teorema de Consenso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49" y="2738556"/>
            <a:ext cx="3329062" cy="21118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7" y="1733550"/>
            <a:ext cx="1986126" cy="12491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6" y="3456213"/>
            <a:ext cx="2081895" cy="8327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46" y="4897609"/>
            <a:ext cx="2993297" cy="7194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46" y="6055177"/>
            <a:ext cx="3582920" cy="60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Expansión de Shannon</a:t>
            </a:r>
          </a:p>
          <a:p>
            <a:r>
              <a:rPr lang="es-PA" dirty="0" smtClean="0"/>
              <a:t>Si tenemos na función F(x0, x1, … xi, … xn-1) que es una función lógica de n variables, esta se puede escribir: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En práctica este se puede adquirir descomponiendo una función de 5 variables, por ejemplo, dar el levantamiento de dos funciones de cuatro variables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iterativamente la expansión de Shannon se puede expresar la función </a:t>
            </a:r>
            <a:r>
              <a:rPr lang="es-PA" dirty="0" err="1" smtClean="0"/>
              <a:t>boolana</a:t>
            </a:r>
            <a:r>
              <a:rPr lang="es-PA" dirty="0" smtClean="0"/>
              <a:t> para diferentes </a:t>
            </a:r>
            <a:r>
              <a:rPr lang="es-PA" dirty="0" err="1" smtClean="0"/>
              <a:t>combinacioens</a:t>
            </a:r>
            <a:r>
              <a:rPr lang="es-PA" dirty="0" smtClean="0"/>
              <a:t> de variables dada la tabla de verdad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613" y="2294563"/>
            <a:ext cx="6909767" cy="10364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13" y="4206367"/>
            <a:ext cx="6551720" cy="5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Expansión de Shannon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F(0,0) = 1, F(0,1) = 0, F(1, 0) = 0, F(1, 1) = 1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99" y="1185582"/>
            <a:ext cx="1601220" cy="14233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2751364"/>
            <a:ext cx="5046889" cy="9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XOR (OR Exclusivo) y XNOR (AND inclusivo)</a:t>
            </a:r>
          </a:p>
          <a:p>
            <a:r>
              <a:rPr lang="es-PA" dirty="0" smtClean="0"/>
              <a:t>XOR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XNOR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2147209"/>
            <a:ext cx="2073451" cy="4871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9" y="2870148"/>
            <a:ext cx="1915533" cy="4826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9" y="3943351"/>
            <a:ext cx="2604492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9" y="4658408"/>
            <a:ext cx="5288112" cy="636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860" y="1928816"/>
            <a:ext cx="6195582" cy="25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XOR (OR Exclusivo) y XNOR (AND inclusivo)</a:t>
            </a:r>
          </a:p>
          <a:p>
            <a:r>
              <a:rPr lang="es-PA" dirty="0" smtClean="0"/>
              <a:t>Para la función </a:t>
            </a:r>
          </a:p>
          <a:p>
            <a:r>
              <a:rPr lang="es-PA" dirty="0" smtClean="0"/>
              <a:t>La tabla de la verdad está representada en la tabla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tener entonces el análisis de la función                                  cuando todos son 1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Concluimos que                                                                         no son iguales 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733550"/>
            <a:ext cx="5008414" cy="3782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776" y="4230602"/>
            <a:ext cx="2171532" cy="36561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89" y="4548187"/>
            <a:ext cx="4425920" cy="14920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675" y="2610530"/>
            <a:ext cx="6019633" cy="14389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085" y="6204857"/>
            <a:ext cx="4840075" cy="3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XOR (OR Exclusivo) y XNOR (AND inclusivo)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siguiente teorema es verificado para cada una de las propiedades</a:t>
            </a:r>
          </a:p>
          <a:p>
            <a:r>
              <a:rPr lang="es-PA" dirty="0" err="1" smtClean="0"/>
              <a:t>Conumtativa</a:t>
            </a:r>
            <a:r>
              <a:rPr lang="es-PA" dirty="0" smtClean="0"/>
              <a:t>							</a:t>
            </a:r>
            <a:r>
              <a:rPr lang="es-PA" dirty="0" err="1" smtClean="0"/>
              <a:t>Factorizacion</a:t>
            </a:r>
            <a:r>
              <a:rPr lang="es-PA" dirty="0" smtClean="0"/>
              <a:t> y Distributiva		Consenso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Asociativa								Absorción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18" y="1733550"/>
            <a:ext cx="2086886" cy="17063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8" y="4427764"/>
            <a:ext cx="1658439" cy="7538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8" y="5790239"/>
            <a:ext cx="3918259" cy="7194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835" y="4427764"/>
            <a:ext cx="3117559" cy="7538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72" y="5600699"/>
            <a:ext cx="2256161" cy="75655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361" y="5596218"/>
            <a:ext cx="4091969" cy="7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Para dos funciones lógicas X y </a:t>
            </a:r>
            <a:r>
              <a:rPr lang="es-PA" dirty="0" err="1" smtClean="0"/>
              <a:t>Y</a:t>
            </a:r>
            <a:r>
              <a:rPr lang="es-PA" dirty="0" smtClean="0"/>
              <a:t>, se establece que:</a:t>
            </a:r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También podemos deducir que los signos + se reemplazan por .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Los círculos con signo de mas </a:t>
            </a:r>
            <a:r>
              <a:rPr lang="es-PA" dirty="0" smtClean="0">
                <a:sym typeface="Symbol" panose="05050102010706020507" pitchFamily="18" charset="2"/>
              </a:rPr>
              <a:t> se reemplazan con un circulo de punto </a:t>
            </a:r>
            <a:endParaRPr lang="es-PA" dirty="0"/>
          </a:p>
          <a:p>
            <a:r>
              <a:rPr lang="es-PA" dirty="0" smtClean="0"/>
              <a:t>Cualquier nivel lógico 1 por un nivel lógico 0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Ejemplo:  Demostrar que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575" t="4824"/>
          <a:stretch/>
        </p:blipFill>
        <p:spPr>
          <a:xfrm>
            <a:off x="740227" y="1733549"/>
            <a:ext cx="3447340" cy="6830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7" y="3146651"/>
            <a:ext cx="231422" cy="2496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120" y="4502602"/>
            <a:ext cx="4507901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Para la primera expresión				Para la tercera expresión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la segunda expresión				Para la cuarta expresión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099" y="193223"/>
            <a:ext cx="3447704" cy="1200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7" y="1736951"/>
            <a:ext cx="4204541" cy="16593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7" y="4027714"/>
            <a:ext cx="4029075" cy="1943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560" y="1733550"/>
            <a:ext cx="5299404" cy="16627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559" y="4099151"/>
            <a:ext cx="5169355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Es un método gráfico para realizar la reducción y simplificación de expresiones lógicas</a:t>
            </a:r>
          </a:p>
          <a:p>
            <a:r>
              <a:rPr lang="es-PA" dirty="0" smtClean="0"/>
              <a:t>Es una tabla de verdad descompuesta en celdas (representadas en código gray)</a:t>
            </a:r>
          </a:p>
          <a:p>
            <a:r>
              <a:rPr lang="es-PA" dirty="0" smtClean="0"/>
              <a:t>En el siguiente ejemplo vemos un mapa de verdad de 3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87" y="3335337"/>
            <a:ext cx="3471948" cy="24776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3335337"/>
            <a:ext cx="3861247" cy="24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El siguiente es un mapa de </a:t>
            </a:r>
            <a:r>
              <a:rPr lang="es-PA" dirty="0" err="1" smtClean="0"/>
              <a:t>karnaugh</a:t>
            </a:r>
            <a:r>
              <a:rPr lang="es-PA" dirty="0" smtClean="0"/>
              <a:t> de 4 variables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2" y="2608889"/>
            <a:ext cx="2603727" cy="2725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77" y="2564291"/>
            <a:ext cx="2827565" cy="28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y resultado del  dueto	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48" y="2248300"/>
            <a:ext cx="2200275" cy="1514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7" y="3916417"/>
            <a:ext cx="4116034" cy="3793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32" y="2191150"/>
            <a:ext cx="2247900" cy="15716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442" y="3950153"/>
            <a:ext cx="2841757" cy="3965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123" y="4447214"/>
            <a:ext cx="2171700" cy="1447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07" y="6046452"/>
            <a:ext cx="3573871" cy="43218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3232" y="4534055"/>
            <a:ext cx="2105025" cy="1495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1832" y="6097795"/>
            <a:ext cx="5164272" cy="3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de un cuarteto					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81" y="2222047"/>
            <a:ext cx="2515961" cy="18359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6" y="4240541"/>
            <a:ext cx="4460008" cy="3521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6" y="2133970"/>
            <a:ext cx="2390775" cy="16287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667" y="4240541"/>
            <a:ext cx="4509665" cy="3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5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de un octeto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3" y="2253660"/>
            <a:ext cx="2722998" cy="26261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12" y="5082984"/>
            <a:ext cx="1088219" cy="5239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67" y="2253660"/>
            <a:ext cx="2567032" cy="2626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333" y="5082984"/>
            <a:ext cx="1000208" cy="5001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861" y="2253660"/>
            <a:ext cx="2445064" cy="26261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217" y="5133250"/>
            <a:ext cx="867545" cy="4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155371"/>
            <a:ext cx="4535170" cy="453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2608888"/>
            <a:ext cx="7698570" cy="4565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2" y="3063202"/>
            <a:ext cx="7714720" cy="21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6" y="3058645"/>
            <a:ext cx="3038006" cy="23206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8" y="5642402"/>
            <a:ext cx="1740959" cy="4796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53" y="2977103"/>
            <a:ext cx="2788403" cy="18471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50" y="5145541"/>
            <a:ext cx="2253011" cy="4676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12" y="2406701"/>
            <a:ext cx="4535170" cy="45351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469" y="2269390"/>
            <a:ext cx="6139543" cy="3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1" y="2245006"/>
            <a:ext cx="2733675" cy="26721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5686000"/>
            <a:ext cx="4837344" cy="4031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b="68096"/>
          <a:stretch/>
        </p:blipFill>
        <p:spPr>
          <a:xfrm>
            <a:off x="3793303" y="2260546"/>
            <a:ext cx="7714720" cy="6966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75" y="3035752"/>
            <a:ext cx="2602495" cy="265024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875" y="5887556"/>
            <a:ext cx="4847861" cy="3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9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55%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36060" b="34030"/>
          <a:stretch/>
        </p:blipFill>
        <p:spPr>
          <a:xfrm>
            <a:off x="4320892" y="1180220"/>
            <a:ext cx="7714720" cy="6531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97" y="2454048"/>
            <a:ext cx="2563604" cy="25751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97" y="5359173"/>
            <a:ext cx="2726830" cy="5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67785"/>
          <a:stretch/>
        </p:blipFill>
        <p:spPr>
          <a:xfrm>
            <a:off x="4146722" y="2090057"/>
            <a:ext cx="7714720" cy="7034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3" y="2441801"/>
            <a:ext cx="3166094" cy="28704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3" y="5770788"/>
            <a:ext cx="5759128" cy="4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 de </a:t>
            </a:r>
            <a:r>
              <a:rPr lang="es-PA" dirty="0" err="1" smtClean="0"/>
              <a:t>minterminos</a:t>
            </a:r>
            <a:r>
              <a:rPr lang="es-PA" dirty="0" smtClean="0"/>
              <a:t>		 (x son no importa)			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6" y="2351713"/>
            <a:ext cx="4384524" cy="8704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3543299"/>
            <a:ext cx="2997050" cy="19648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6" y="5954484"/>
            <a:ext cx="3779506" cy="4290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509" y="3543299"/>
            <a:ext cx="2710150" cy="19988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508" y="5959445"/>
            <a:ext cx="2004661" cy="4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de funciones lógicas con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</a:p>
          <a:p>
            <a:pPr lvl="1"/>
            <a:r>
              <a:rPr lang="es-PA" dirty="0" smtClean="0"/>
              <a:t>Se escribe la suma de productos</a:t>
            </a:r>
          </a:p>
          <a:p>
            <a:pPr lvl="1"/>
            <a:r>
              <a:rPr lang="es-PA" dirty="0" smtClean="0"/>
              <a:t>Los </a:t>
            </a:r>
            <a:r>
              <a:rPr lang="es-PA" dirty="0" err="1" smtClean="0"/>
              <a:t>minterminos</a:t>
            </a:r>
            <a:r>
              <a:rPr lang="es-PA" dirty="0" smtClean="0"/>
              <a:t> son representados por m y los no me importa por x de la suma de productos acordando la siguiente relación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Dibujar la tabla conteniendo los </a:t>
            </a:r>
            <a:r>
              <a:rPr lang="es-PA" dirty="0" err="1" smtClean="0"/>
              <a:t>minterminos</a:t>
            </a:r>
            <a:r>
              <a:rPr lang="es-PA" dirty="0" smtClean="0"/>
              <a:t> de las diferentes funciones</a:t>
            </a:r>
          </a:p>
          <a:p>
            <a:pPr lvl="1"/>
            <a:r>
              <a:rPr lang="es-PA" dirty="0" smtClean="0"/>
              <a:t>Basado en el mapa de </a:t>
            </a:r>
            <a:r>
              <a:rPr lang="es-PA" dirty="0" err="1" smtClean="0"/>
              <a:t>karnaugh</a:t>
            </a:r>
            <a:r>
              <a:rPr lang="es-PA" dirty="0" smtClean="0"/>
              <a:t> de cada función agrupar y reducir términos</a:t>
            </a:r>
          </a:p>
          <a:p>
            <a:r>
              <a:rPr lang="es-PA" dirty="0" smtClean="0"/>
              <a:t>Sin embargo, si un grupo </a:t>
            </a:r>
            <a:r>
              <a:rPr lang="es-PA" dirty="0" err="1" smtClean="0"/>
              <a:t>comun</a:t>
            </a:r>
            <a:r>
              <a:rPr lang="es-PA" dirty="0" smtClean="0"/>
              <a:t> de términos es parte de uno más extenso de 2^n (n = 1, 2, 3) términos este grupo es solamente seleccionado si conlleva a una expresión lógica más simple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0" y="3000373"/>
            <a:ext cx="2438401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Tomando lo siguiente simplificar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Otra solución podría ser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87" y="1093133"/>
            <a:ext cx="4270603" cy="9969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54" y="2608889"/>
            <a:ext cx="2076450" cy="2171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09" y="5015513"/>
            <a:ext cx="2831594" cy="3057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087" y="2608889"/>
            <a:ext cx="2114550" cy="2171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959" y="5015513"/>
            <a:ext cx="3130390" cy="3057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769" y="2657434"/>
            <a:ext cx="2890548" cy="26638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4103" y="5655928"/>
            <a:ext cx="2942374" cy="6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Factorización de funciones lógicas</a:t>
            </a:r>
          </a:p>
          <a:p>
            <a:r>
              <a:rPr lang="es-PA" dirty="0" smtClean="0"/>
              <a:t>Factorizar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34" y="1733550"/>
            <a:ext cx="4178754" cy="704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59" y="2843893"/>
            <a:ext cx="3023738" cy="13797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0" y="2894639"/>
            <a:ext cx="5119740" cy="13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circuitos multinivel</a:t>
            </a:r>
          </a:p>
          <a:p>
            <a:r>
              <a:rPr lang="es-PA" dirty="0" smtClean="0"/>
              <a:t>Generalmente diseñados con dos niveles de redes.</a:t>
            </a:r>
          </a:p>
          <a:p>
            <a:r>
              <a:rPr lang="es-PA" dirty="0" smtClean="0"/>
              <a:t>Ejemplo: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0" y="3091940"/>
            <a:ext cx="5446109" cy="5302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" y="4327746"/>
            <a:ext cx="2553045" cy="23662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80" y="4325028"/>
            <a:ext cx="3454428" cy="2366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397" y="3091940"/>
            <a:ext cx="5974603" cy="4435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672" y="4258024"/>
            <a:ext cx="2444985" cy="24332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420" y="3622219"/>
            <a:ext cx="2996953" cy="167719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7420" y="5386101"/>
            <a:ext cx="2160846" cy="130520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397" y="3695176"/>
            <a:ext cx="2477953" cy="3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Logica</a:t>
            </a:r>
            <a:r>
              <a:rPr lang="es-PA" dirty="0" smtClean="0"/>
              <a:t> de Compuerta NAND</a:t>
            </a:r>
          </a:p>
          <a:p>
            <a:r>
              <a:rPr lang="es-PA" dirty="0" smtClean="0"/>
              <a:t>Se realiza utilizando el teorema de </a:t>
            </a:r>
            <a:r>
              <a:rPr lang="es-PA" dirty="0" err="1" smtClean="0"/>
              <a:t>De</a:t>
            </a:r>
            <a:r>
              <a:rPr lang="es-PA" dirty="0" smtClean="0"/>
              <a:t> Morgan para AND u OR</a:t>
            </a:r>
          </a:p>
          <a:p>
            <a:pPr lvl="1"/>
            <a:r>
              <a:rPr lang="es-PA" dirty="0" smtClean="0"/>
              <a:t>NAND a OR equivalen como se muestra en la figura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45" y="2608889"/>
            <a:ext cx="4248655" cy="9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0" y="1820635"/>
            <a:ext cx="4068397" cy="5683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9" y="2683327"/>
            <a:ext cx="2732247" cy="18895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97" y="2683327"/>
            <a:ext cx="3398727" cy="18895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724" y="2712860"/>
            <a:ext cx="3930920" cy="18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44" y="1371600"/>
            <a:ext cx="3698849" cy="5225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664" y="1409700"/>
            <a:ext cx="2792504" cy="4844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20" y="2342469"/>
            <a:ext cx="3769382" cy="15110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154" y="2342469"/>
            <a:ext cx="4601135" cy="151107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440" y="4301898"/>
            <a:ext cx="5015339" cy="14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9298</TotalTime>
  <Words>6641</Words>
  <Application>Microsoft Office PowerPoint</Application>
  <PresentationFormat>Panorámica</PresentationFormat>
  <Paragraphs>1121</Paragraphs>
  <Slides>162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162</vt:i4>
      </vt:variant>
    </vt:vector>
  </HeadingPairs>
  <TitlesOfParts>
    <vt:vector size="167" baseType="lpstr">
      <vt:lpstr>Arial</vt:lpstr>
      <vt:lpstr>Century Gothic</vt:lpstr>
      <vt:lpstr>Symbol</vt:lpstr>
      <vt:lpstr>Wingdings 3</vt:lpstr>
      <vt:lpstr>Ion</vt:lpstr>
      <vt:lpstr>ELECTRÓNICA DIGITAL COMBINACIONAL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Prefacio</vt:lpstr>
      <vt:lpstr>Introducción</vt:lpstr>
      <vt:lpstr>SISTEMA DE NUMERACIÓN - Decimal</vt:lpstr>
      <vt:lpstr>SISTEMA DE NUMERACIÓN – Números Binarios</vt:lpstr>
      <vt:lpstr>SISTEMA DE NUMERACIÓN – Números Binarios</vt:lpstr>
      <vt:lpstr>SISTEMA DE NUMERACIÓN – Números Octales</vt:lpstr>
      <vt:lpstr>SISTEMA DE NUMERACIÓN – Números Octales</vt:lpstr>
      <vt:lpstr>SISTEMA DE NUMERACIÓN - Hexadecimal</vt:lpstr>
      <vt:lpstr>SISTEMA DE NUMERACIÓN - Hexadecimal</vt:lpstr>
      <vt:lpstr>SISTEMA DE NUMERACIÓN – Representación en Radix B</vt:lpstr>
      <vt:lpstr>SISTEMA DE NUMERACIÓN – Representación en Radix B</vt:lpstr>
      <vt:lpstr>SISTEMA DE NUMERACIÓN – Binarios codificados en decimal</vt:lpstr>
      <vt:lpstr>SISTEMA DE NUMERACIÓN – Representación de números con signo</vt:lpstr>
      <vt:lpstr>SISTEMA DE NUMERACIÓN – Complemento A2</vt:lpstr>
      <vt:lpstr>SISTEMA DE NUMERACIÓN – Complemento A2</vt:lpstr>
      <vt:lpstr>SISTEMA DE NUMERACIÓN – Complemento A2</vt:lpstr>
      <vt:lpstr>SISTEMA DE NUMERACIÓN – Exceso E</vt:lpstr>
      <vt:lpstr>SISTEMA DE NUMERACIÓN – Exceso E</vt:lpstr>
      <vt:lpstr>SISTEMA DE NUMERACIÓN – Número fraccionario</vt:lpstr>
      <vt:lpstr>SISTEMA DE NUMERACIÓN – Número fraccionario</vt:lpstr>
      <vt:lpstr>SISTEMA DE NUMERACIÓN – Operaciones Aritmeticas - Adición</vt:lpstr>
      <vt:lpstr>SISTEMA DE NUMERACIÓN – Operaciones Aritmeticas – Sustracción</vt:lpstr>
      <vt:lpstr>SISTEMA DE NUMERACIÓN – Operaciones Aritmeticas – Multiplicación</vt:lpstr>
      <vt:lpstr>SISTEMA DE NUMERACIÓN – Operaciones Aritmeticas – División</vt:lpstr>
      <vt:lpstr>SISTEMA DE NUMERACIÓN – Operaciones Aritmeticas – División</vt:lpstr>
      <vt:lpstr>SISTEMA DE NUMERACIÓN – Repressentación de Números Reales</vt:lpstr>
      <vt:lpstr>SISTEMA DE NUMERACIÓN – Repressentación de Números Reales</vt:lpstr>
      <vt:lpstr>SISTEMA DE NUMERACIÓN – Representación de Números Reales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 – Aritmética de flot.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Presentación de PowerPoint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Presentación de PowerPoint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606</cp:revision>
  <cp:lastPrinted>2019-02-19T17:02:12Z</cp:lastPrinted>
  <dcterms:created xsi:type="dcterms:W3CDTF">2018-02-28T08:20:25Z</dcterms:created>
  <dcterms:modified xsi:type="dcterms:W3CDTF">2020-02-07T20:55:43Z</dcterms:modified>
</cp:coreProperties>
</file>